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  <p:sldId id="273" r:id="rId10"/>
    <p:sldId id="266" r:id="rId11"/>
    <p:sldId id="268" r:id="rId12"/>
    <p:sldId id="269" r:id="rId13"/>
    <p:sldId id="270" r:id="rId14"/>
  </p:sldIdLst>
  <p:sldSz cx="18288000" cy="10287000"/>
  <p:notesSz cx="6858000" cy="9144000"/>
  <p:embeddedFontLst>
    <p:embeddedFont>
      <p:font typeface="字由点字典黑" panose="02010600030101010101" charset="-122"/>
      <p:regular r:id="rId15"/>
    </p:embeddedFont>
    <p:embeddedFont>
      <p:font typeface="字由点字典黑 Bold" panose="02010600030101010101" charset="-122"/>
      <p:regular r:id="rId16"/>
    </p:embeddedFont>
    <p:embeddedFont>
      <p:font typeface="字由点字典黑 Medium" panose="02010600030101010101" charset="-122"/>
      <p:regular r:id="rId17"/>
    </p:embeddedFont>
    <p:embeddedFont>
      <p:font typeface="Aharoni CLM" panose="02010600030101010101" charset="-79"/>
      <p:regular r:id="rId18"/>
    </p:embeddedFont>
    <p:embeddedFont>
      <p:font typeface="Aharoni CLM Bold" panose="02010600030101010101" charset="-79"/>
      <p:regular r:id="rId19"/>
    </p:embeddedFont>
    <p:embeddedFont>
      <p:font typeface="Arimo Bold" panose="02010600030101010101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7" d="100"/>
          <a:sy n="57" d="100"/>
        </p:scale>
        <p:origin x="232" y="1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0029277"/>
            <a:ext cx="18288000" cy="257723"/>
          </a:xfrm>
          <a:prstGeom prst="rect">
            <a:avLst/>
          </a:prstGeom>
          <a:solidFill>
            <a:srgbClr val="FFDCD5"/>
          </a:solidFill>
        </p:spPr>
        <p:txBody>
          <a:bodyPr/>
          <a:lstStyle/>
          <a:p>
            <a:endParaRPr lang="zh-CN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3167667"/>
            <a:chOff x="0" y="0"/>
            <a:chExt cx="4692566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92566" cy="812800"/>
            </a:xfrm>
            <a:custGeom>
              <a:avLst/>
              <a:gdLst/>
              <a:ahLst/>
              <a:cxnLst/>
              <a:rect l="l" t="t" r="r" b="b"/>
              <a:pathLst>
                <a:path w="4692566" h="812800">
                  <a:moveTo>
                    <a:pt x="0" y="0"/>
                  </a:moveTo>
                  <a:lnTo>
                    <a:pt x="4692566" y="0"/>
                  </a:lnTo>
                  <a:lnTo>
                    <a:pt x="469256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AutoShape 7"/>
          <p:cNvSpPr/>
          <p:nvPr/>
        </p:nvSpPr>
        <p:spPr>
          <a:xfrm>
            <a:off x="1449305" y="8575210"/>
            <a:ext cx="15389390" cy="0"/>
          </a:xfrm>
          <a:prstGeom prst="line">
            <a:avLst/>
          </a:prstGeom>
          <a:ln w="28575" cap="flat">
            <a:solidFill>
              <a:srgbClr val="FFDCD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8" name="Group 8"/>
          <p:cNvGrpSpPr/>
          <p:nvPr/>
        </p:nvGrpSpPr>
        <p:grpSpPr>
          <a:xfrm>
            <a:off x="1449305" y="5044165"/>
            <a:ext cx="15389390" cy="2301836"/>
            <a:chOff x="0" y="0"/>
            <a:chExt cx="20519187" cy="3069115"/>
          </a:xfrm>
        </p:grpSpPr>
        <p:sp>
          <p:nvSpPr>
            <p:cNvPr id="9" name="TextBox 9"/>
            <p:cNvSpPr txBox="1"/>
            <p:nvPr/>
          </p:nvSpPr>
          <p:spPr>
            <a:xfrm>
              <a:off x="0" y="-66675"/>
              <a:ext cx="20519187" cy="21757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13000"/>
                </a:lnSpc>
              </a:pPr>
              <a:r>
                <a:rPr lang="en-US" sz="10400" spc="1040" dirty="0" err="1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藻类策略探索</a:t>
              </a:r>
              <a:endParaRPr lang="en-US" sz="10400" spc="1040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863651" y="2055655"/>
              <a:ext cx="16791884" cy="10134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6000"/>
                </a:lnSpc>
              </a:pPr>
              <a:r>
                <a:rPr lang="zh-CN" altLang="en-US" sz="4800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邹俊轩 </a:t>
              </a:r>
              <a:r>
                <a:rPr lang="en-US" altLang="zh-CN" sz="4800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2412592</a:t>
              </a:r>
              <a:endParaRPr lang="en-US" sz="4800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449305" y="7622583"/>
            <a:ext cx="15389390" cy="538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96"/>
              </a:lnSpc>
            </a:pPr>
            <a:r>
              <a:rPr lang="en-US" sz="3200" spc="160">
                <a:solidFill>
                  <a:srgbClr val="F9F3F3"/>
                </a:solidFill>
                <a:latin typeface="Aharoni CLM"/>
                <a:ea typeface="Aharoni CLM"/>
                <a:cs typeface="Aharoni CLM"/>
                <a:sym typeface="Aharoni CLM"/>
              </a:rPr>
              <a:t>Exploring Algae Strategy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06955" y="8942643"/>
            <a:ext cx="7274090" cy="614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152"/>
              </a:lnSpc>
            </a:pPr>
            <a:r>
              <a:rPr lang="zh-CN" altLang="en-US" sz="3200" spc="316" dirty="0">
                <a:solidFill>
                  <a:srgbClr val="F9F3F3"/>
                </a:solidFill>
                <a:latin typeface="字由点字典黑 Medium"/>
                <a:ea typeface="字由点字典黑 Medium"/>
                <a:cs typeface="字由点字典黑 Medium"/>
                <a:sym typeface="字由点字典黑 Medium"/>
              </a:rPr>
              <a:t>大作业展示</a:t>
            </a:r>
            <a:endParaRPr lang="en-US" sz="3200" spc="316" dirty="0">
              <a:solidFill>
                <a:srgbClr val="F9F3F3"/>
              </a:solidFill>
              <a:latin typeface="字由点字典黑 Medium"/>
              <a:ea typeface="字由点字典黑 Medium"/>
              <a:cs typeface="字由点字典黑 Medium"/>
              <a:sym typeface="字由点字典黑 Medium"/>
            </a:endParaRPr>
          </a:p>
        </p:txBody>
      </p:sp>
      <p:pic>
        <p:nvPicPr>
          <p:cNvPr id="20" name="图片 19" descr="徽标&#10;&#10;AI 生成的内容可能不正确。">
            <a:extLst>
              <a:ext uri="{FF2B5EF4-FFF2-40B4-BE49-F238E27FC236}">
                <a16:creationId xmlns:a16="http://schemas.microsoft.com/office/drawing/2014/main" id="{4A731694-31B1-86F4-A404-161397EE494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979" y="1624257"/>
            <a:ext cx="2796040" cy="277718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95001" y="3578518"/>
            <a:ext cx="291560" cy="3644174"/>
            <a:chOff x="0" y="0"/>
            <a:chExt cx="36122" cy="4514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122" cy="451489"/>
            </a:xfrm>
            <a:custGeom>
              <a:avLst/>
              <a:gdLst/>
              <a:ahLst/>
              <a:cxnLst/>
              <a:rect l="l" t="t" r="r" b="b"/>
              <a:pathLst>
                <a:path w="36122" h="451489">
                  <a:moveTo>
                    <a:pt x="0" y="0"/>
                  </a:moveTo>
                  <a:lnTo>
                    <a:pt x="36122" y="0"/>
                  </a:lnTo>
                  <a:lnTo>
                    <a:pt x="36122" y="451489"/>
                  </a:lnTo>
                  <a:lnTo>
                    <a:pt x="0" y="451489"/>
                  </a:ln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6122" cy="480064"/>
            </a:xfrm>
            <a:prstGeom prst="rect">
              <a:avLst/>
            </a:prstGeom>
          </p:spPr>
          <p:txBody>
            <a:bodyPr lIns="97069" tIns="97069" rIns="97069" bIns="97069" rtlCol="0" anchor="t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798226" y="3017775"/>
            <a:ext cx="2758662" cy="1888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432"/>
              </a:lnSpc>
              <a:spcBef>
                <a:spcPct val="0"/>
              </a:spcBef>
            </a:pPr>
            <a:r>
              <a:rPr lang="en-US" sz="11023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03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798226" y="5005597"/>
            <a:ext cx="8133898" cy="3194796"/>
            <a:chOff x="0" y="-133350"/>
            <a:chExt cx="10845198" cy="4259726"/>
          </a:xfrm>
        </p:grpSpPr>
        <p:sp>
          <p:nvSpPr>
            <p:cNvPr id="9" name="TextBox 9"/>
            <p:cNvSpPr txBox="1"/>
            <p:nvPr/>
          </p:nvSpPr>
          <p:spPr>
            <a:xfrm>
              <a:off x="0" y="-133350"/>
              <a:ext cx="10845198" cy="14279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959"/>
                </a:lnSpc>
                <a:spcBef>
                  <a:spcPct val="0"/>
                </a:spcBef>
              </a:pPr>
              <a:r>
                <a:rPr lang="en-US" sz="6399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开发历程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493177"/>
              <a:ext cx="10845198" cy="26331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spc="111" dirty="0" err="1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在开发</a:t>
              </a:r>
              <a:r>
                <a:rPr lang="en-US" sz="2799" spc="111" dirty="0" err="1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algae</a:t>
              </a:r>
              <a:r>
                <a:rPr lang="en-US" sz="2799" spc="111" dirty="0" err="1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过程中</a:t>
              </a:r>
              <a:r>
                <a:rPr lang="en-US" sz="2799" spc="111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，</a:t>
              </a:r>
              <a:r>
                <a:rPr lang="zh-CN" altLang="en-US" sz="2799" spc="111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我</a:t>
              </a:r>
              <a:r>
                <a:rPr lang="en-US" sz="2799" spc="111" dirty="0" err="1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遇到了多种挑战</a:t>
              </a:r>
              <a:r>
                <a:rPr lang="zh-CN" altLang="en-US" sz="2799" spc="111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。在将想法变为现实的过程中，发现任务远比想象的困难。需要理清游戏逻辑，封装好各个类的功能，设计好各个函数。</a:t>
              </a:r>
              <a:endParaRPr lang="en-US" sz="2799" spc="111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0" y="498822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AutoShape 12"/>
          <p:cNvSpPr/>
          <p:nvPr/>
        </p:nvSpPr>
        <p:spPr>
          <a:xfrm>
            <a:off x="0" y="-664276"/>
            <a:ext cx="18288000" cy="1277606"/>
          </a:xfrm>
          <a:prstGeom prst="rect">
            <a:avLst/>
          </a:prstGeom>
          <a:solidFill>
            <a:srgbClr val="FFDCD5"/>
          </a:solid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402158" y="4551641"/>
            <a:ext cx="0" cy="1011682"/>
          </a:xfrm>
          <a:prstGeom prst="line">
            <a:avLst/>
          </a:prstGeom>
          <a:ln w="38100" cap="flat">
            <a:solidFill>
              <a:srgbClr val="FFDCD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AutoShape 3"/>
          <p:cNvSpPr/>
          <p:nvPr/>
        </p:nvSpPr>
        <p:spPr>
          <a:xfrm>
            <a:off x="8972065" y="4551641"/>
            <a:ext cx="0" cy="1011682"/>
          </a:xfrm>
          <a:prstGeom prst="line">
            <a:avLst/>
          </a:prstGeom>
          <a:ln w="38100" cap="flat">
            <a:solidFill>
              <a:srgbClr val="FFDCD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AutoShape 4"/>
          <p:cNvSpPr/>
          <p:nvPr/>
        </p:nvSpPr>
        <p:spPr>
          <a:xfrm>
            <a:off x="14523411" y="4551641"/>
            <a:ext cx="0" cy="1011682"/>
          </a:xfrm>
          <a:prstGeom prst="line">
            <a:avLst/>
          </a:prstGeom>
          <a:ln w="38100" cap="flat">
            <a:solidFill>
              <a:srgbClr val="FFDCD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AutoShape 5"/>
          <p:cNvSpPr/>
          <p:nvPr/>
        </p:nvSpPr>
        <p:spPr>
          <a:xfrm>
            <a:off x="1633646" y="4231272"/>
            <a:ext cx="15020708" cy="0"/>
          </a:xfrm>
          <a:prstGeom prst="line">
            <a:avLst/>
          </a:prstGeom>
          <a:ln w="38100" cap="flat">
            <a:solidFill>
              <a:srgbClr val="FFDCD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6" name="Group 6"/>
          <p:cNvGrpSpPr/>
          <p:nvPr/>
        </p:nvGrpSpPr>
        <p:grpSpPr>
          <a:xfrm>
            <a:off x="2984700" y="3793125"/>
            <a:ext cx="834917" cy="834917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4C53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970037" y="4024010"/>
            <a:ext cx="414524" cy="41452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520320" y="4024010"/>
            <a:ext cx="414524" cy="414524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534982" y="3793125"/>
            <a:ext cx="834917" cy="834917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4C53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4085265" y="3793125"/>
            <a:ext cx="834917" cy="834917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4C53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1144846" y="5615151"/>
            <a:ext cx="4429413" cy="2020948"/>
            <a:chOff x="-27296" y="-585036"/>
            <a:chExt cx="5905884" cy="2694597"/>
          </a:xfrm>
        </p:grpSpPr>
        <p:sp>
          <p:nvSpPr>
            <p:cNvPr id="22" name="TextBox 22"/>
            <p:cNvSpPr txBox="1"/>
            <p:nvPr/>
          </p:nvSpPr>
          <p:spPr>
            <a:xfrm>
              <a:off x="-27296" y="-585036"/>
              <a:ext cx="5878588" cy="6639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85"/>
                </a:lnSpc>
                <a:spcBef>
                  <a:spcPct val="0"/>
                </a:spcBef>
              </a:pPr>
              <a:r>
                <a:rPr lang="zh-CN" altLang="en-US" sz="2918" dirty="0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构建图形化界面</a:t>
              </a:r>
              <a:endParaRPr lang="en-US" sz="2918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1076286"/>
              <a:ext cx="5878588" cy="1033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24"/>
                </a:lnSpc>
                <a:spcBef>
                  <a:spcPct val="0"/>
                </a:spcBef>
              </a:pPr>
              <a:r>
                <a:rPr lang="zh-CN" altLang="en-US" sz="2231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在</a:t>
              </a:r>
              <a:r>
                <a:rPr lang="en-US" altLang="zh-CN" sz="2231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mainwindow.cpp</a:t>
              </a:r>
              <a:r>
                <a:rPr lang="zh-CN" altLang="en-US" sz="2231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中设计程序界面，设计添加对应类。</a:t>
              </a:r>
              <a:endParaRPr lang="en-US" sz="2231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endParaRP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6786937" y="5625055"/>
            <a:ext cx="4332988" cy="3628176"/>
            <a:chOff x="-49689" y="-571831"/>
            <a:chExt cx="5777318" cy="4837569"/>
          </a:xfrm>
        </p:grpSpPr>
        <p:sp>
          <p:nvSpPr>
            <p:cNvPr id="25" name="TextBox 25"/>
            <p:cNvSpPr txBox="1"/>
            <p:nvPr/>
          </p:nvSpPr>
          <p:spPr>
            <a:xfrm>
              <a:off x="0" y="-571831"/>
              <a:ext cx="5727629" cy="6639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85"/>
                </a:lnSpc>
                <a:spcBef>
                  <a:spcPct val="0"/>
                </a:spcBef>
              </a:pPr>
              <a:r>
                <a:rPr lang="zh-CN" altLang="en-US" sz="2918" dirty="0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实现基本逻辑</a:t>
              </a:r>
              <a:endParaRPr lang="en-US" sz="2918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-49689" y="599776"/>
              <a:ext cx="5727629" cy="36659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spcBef>
                  <a:spcPts val="150"/>
                </a:spcBef>
                <a:spcAft>
                  <a:spcPts val="150"/>
                </a:spcAft>
                <a:buFont typeface="Arial" panose="020B0604020202020204" pitchFamily="34" charset="0"/>
                <a:buChar char="•"/>
              </a:pPr>
              <a:r>
                <a:rPr lang="en-US" altLang="zh-CN" b="1" i="0" dirty="0" err="1">
                  <a:solidFill>
                    <a:srgbClr val="D8DEE9"/>
                  </a:solidFill>
                  <a:effectLst/>
                  <a:latin typeface="Segoe WPC"/>
                </a:rPr>
                <a:t>AlgaeGame</a:t>
              </a:r>
              <a:r>
                <a:rPr lang="zh-CN" altLang="en-US" b="0" i="0" dirty="0">
                  <a:solidFill>
                    <a:srgbClr val="D8DEE9"/>
                  </a:solidFill>
                  <a:effectLst/>
                  <a:latin typeface="Segoe WPC"/>
                </a:rPr>
                <a:t> 负责游戏主流程和调度；</a:t>
              </a:r>
            </a:p>
            <a:p>
              <a:pPr algn="l">
                <a:spcBef>
                  <a:spcPts val="150"/>
                </a:spcBef>
                <a:spcAft>
                  <a:spcPts val="150"/>
                </a:spcAft>
                <a:buFont typeface="Arial" panose="020B0604020202020204" pitchFamily="34" charset="0"/>
                <a:buChar char="•"/>
              </a:pPr>
              <a:r>
                <a:rPr lang="en-US" altLang="zh-CN" b="1" i="0" dirty="0" err="1">
                  <a:solidFill>
                    <a:srgbClr val="D8DEE9"/>
                  </a:solidFill>
                  <a:effectLst/>
                  <a:latin typeface="Segoe WPC"/>
                </a:rPr>
                <a:t>GameGrid</a:t>
              </a:r>
              <a:r>
                <a:rPr lang="zh-CN" altLang="en-US" b="0" i="0" dirty="0">
                  <a:solidFill>
                    <a:srgbClr val="D8DEE9"/>
                  </a:solidFill>
                  <a:effectLst/>
                  <a:latin typeface="Segoe WPC"/>
                </a:rPr>
                <a:t> 管理所有格子和格子间的逻辑；</a:t>
              </a:r>
            </a:p>
            <a:p>
              <a:pPr algn="l">
                <a:spcBef>
                  <a:spcPts val="150"/>
                </a:spcBef>
                <a:spcAft>
                  <a:spcPts val="150"/>
                </a:spcAft>
                <a:buFont typeface="Arial" panose="020B0604020202020204" pitchFamily="34" charset="0"/>
                <a:buChar char="•"/>
              </a:pPr>
              <a:r>
                <a:rPr lang="en-US" altLang="zh-CN" b="1" i="0" dirty="0" err="1">
                  <a:solidFill>
                    <a:srgbClr val="D8DEE9"/>
                  </a:solidFill>
                  <a:effectLst/>
                  <a:latin typeface="Segoe WPC"/>
                </a:rPr>
                <a:t>AlgaeCell</a:t>
              </a:r>
              <a:r>
                <a:rPr lang="zh-CN" altLang="en-US" b="0" i="0" dirty="0">
                  <a:solidFill>
                    <a:srgbClr val="D8DEE9"/>
                  </a:solidFill>
                  <a:effectLst/>
                  <a:latin typeface="Segoe WPC"/>
                </a:rPr>
                <a:t> 负责单个格子的状态、产量和特性；</a:t>
              </a:r>
            </a:p>
            <a:p>
              <a:pPr algn="l">
                <a:spcBef>
                  <a:spcPts val="150"/>
                </a:spcBef>
                <a:spcAft>
                  <a:spcPts val="150"/>
                </a:spcAft>
                <a:buFont typeface="Arial" panose="020B0604020202020204" pitchFamily="34" charset="0"/>
                <a:buChar char="•"/>
              </a:pPr>
              <a:r>
                <a:rPr lang="en-US" altLang="zh-CN" b="1" i="0" dirty="0" err="1">
                  <a:solidFill>
                    <a:srgbClr val="D8DEE9"/>
                  </a:solidFill>
                  <a:effectLst/>
                  <a:latin typeface="Segoe WPC"/>
                </a:rPr>
                <a:t>GameResources</a:t>
              </a:r>
              <a:r>
                <a:rPr lang="zh-CN" altLang="en-US" b="0" i="0" dirty="0">
                  <a:solidFill>
                    <a:srgbClr val="D8DEE9"/>
                  </a:solidFill>
                  <a:effectLst/>
                  <a:latin typeface="Segoe WPC"/>
                </a:rPr>
                <a:t> 管理全局资源和胜利判定；</a:t>
              </a:r>
            </a:p>
            <a:p>
              <a:pPr algn="l">
                <a:spcBef>
                  <a:spcPts val="150"/>
                </a:spcBef>
                <a:spcAft>
                  <a:spcPts val="150"/>
                </a:spcAft>
                <a:buFont typeface="Arial" panose="020B0604020202020204" pitchFamily="34" charset="0"/>
                <a:buChar char="•"/>
              </a:pPr>
              <a:r>
                <a:rPr lang="en-US" altLang="zh-CN" b="1" i="0" dirty="0" err="1">
                  <a:solidFill>
                    <a:srgbClr val="D8DEE9"/>
                  </a:solidFill>
                  <a:effectLst/>
                  <a:latin typeface="Segoe WPC"/>
                </a:rPr>
                <a:t>AlgaeType</a:t>
              </a:r>
              <a:r>
                <a:rPr lang="zh-CN" altLang="en-US" b="0" i="0" dirty="0">
                  <a:solidFill>
                    <a:srgbClr val="D8DEE9"/>
                  </a:solidFill>
                  <a:effectLst/>
                  <a:latin typeface="Segoe WPC"/>
                </a:rPr>
                <a:t> 定义所有藻类的属性和消耗产出规则；</a:t>
              </a:r>
            </a:p>
            <a:p>
              <a:pPr algn="l">
                <a:spcBef>
                  <a:spcPts val="150"/>
                </a:spcBef>
                <a:spcAft>
                  <a:spcPts val="150"/>
                </a:spcAft>
                <a:buFont typeface="Arial" panose="020B0604020202020204" pitchFamily="34" charset="0"/>
                <a:buChar char="•"/>
              </a:pPr>
              <a:r>
                <a:rPr lang="en-US" altLang="zh-CN" b="1" i="0" dirty="0" err="1">
                  <a:solidFill>
                    <a:srgbClr val="D8DEE9"/>
                  </a:solidFill>
                  <a:effectLst/>
                  <a:latin typeface="Segoe WPC"/>
                </a:rPr>
                <a:t>MainWindow</a:t>
              </a:r>
              <a:r>
                <a:rPr lang="zh-CN" altLang="en-US" b="0" i="0" dirty="0">
                  <a:solidFill>
                    <a:srgbClr val="D8DEE9"/>
                  </a:solidFill>
                  <a:effectLst/>
                  <a:latin typeface="Segoe WPC"/>
                </a:rPr>
                <a:t> 负责</a:t>
              </a:r>
              <a:r>
                <a:rPr lang="en-US" altLang="zh-CN" b="0" i="0" dirty="0">
                  <a:solidFill>
                    <a:srgbClr val="D8DEE9"/>
                  </a:solidFill>
                  <a:effectLst/>
                  <a:latin typeface="Segoe WPC"/>
                </a:rPr>
                <a:t>UI</a:t>
              </a:r>
              <a:r>
                <a:rPr lang="zh-CN" altLang="en-US" b="0" i="0" dirty="0">
                  <a:solidFill>
                    <a:srgbClr val="D8DEE9"/>
                  </a:solidFill>
                  <a:effectLst/>
                  <a:latin typeface="Segoe WPC"/>
                </a:rPr>
                <a:t>和用户交互。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2351092" y="5535479"/>
            <a:ext cx="4303262" cy="2100619"/>
            <a:chOff x="0" y="-691265"/>
            <a:chExt cx="5737682" cy="2800825"/>
          </a:xfrm>
        </p:grpSpPr>
        <p:sp>
          <p:nvSpPr>
            <p:cNvPr id="28" name="TextBox 28"/>
            <p:cNvSpPr txBox="1"/>
            <p:nvPr/>
          </p:nvSpPr>
          <p:spPr>
            <a:xfrm>
              <a:off x="0" y="-691265"/>
              <a:ext cx="5737682" cy="653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085"/>
                </a:lnSpc>
                <a:spcBef>
                  <a:spcPct val="0"/>
                </a:spcBef>
              </a:pPr>
              <a:r>
                <a:rPr lang="en-US" sz="2918" dirty="0" err="1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用户交互设计</a:t>
              </a:r>
              <a:endParaRPr lang="en-US" sz="2918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1076285"/>
              <a:ext cx="5737682" cy="1033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24"/>
                </a:lnSpc>
                <a:spcBef>
                  <a:spcPct val="0"/>
                </a:spcBef>
              </a:pPr>
              <a:r>
                <a:rPr lang="zh-CN" altLang="en-US" sz="2231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根据游玩体验进行优化与修复。并最终通过</a:t>
              </a:r>
              <a:r>
                <a:rPr lang="en-US" altLang="zh-CN" sz="2231" dirty="0" err="1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innosetup</a:t>
              </a:r>
              <a:r>
                <a:rPr lang="zh-CN" altLang="en-US" sz="2231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打包发行。</a:t>
              </a:r>
              <a:endParaRPr lang="en-US" sz="2231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endParaRP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3172083" y="701762"/>
            <a:ext cx="11735136" cy="9221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49"/>
              </a:lnSpc>
              <a:spcBef>
                <a:spcPct val="0"/>
              </a:spcBef>
            </a:pPr>
            <a:r>
              <a:rPr lang="en-US" sz="5321" dirty="0" err="1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开发</a:t>
            </a:r>
            <a:r>
              <a:rPr lang="zh-CN" altLang="en-US" sz="5321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流程</a:t>
            </a:r>
            <a:endParaRPr lang="en-US" sz="5321" dirty="0">
              <a:solidFill>
                <a:srgbClr val="F9F3F3"/>
              </a:solidFill>
              <a:latin typeface="字由点字典黑 Bold"/>
              <a:ea typeface="字由点字典黑 Bold"/>
              <a:cs typeface="字由点字典黑 Bold"/>
              <a:sym typeface="字由点字典黑 Bold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2343335" y="2581640"/>
            <a:ext cx="2117646" cy="729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81"/>
              </a:lnSpc>
              <a:spcBef>
                <a:spcPct val="0"/>
              </a:spcBef>
            </a:pPr>
            <a:r>
              <a:rPr lang="en-US" sz="4344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Step 1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7893618" y="2581640"/>
            <a:ext cx="2117646" cy="729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81"/>
              </a:lnSpc>
              <a:spcBef>
                <a:spcPct val="0"/>
              </a:spcBef>
            </a:pPr>
            <a:r>
              <a:rPr lang="en-US" sz="4344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Step 2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443900" y="2581640"/>
            <a:ext cx="2117646" cy="729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81"/>
              </a:lnSpc>
              <a:spcBef>
                <a:spcPct val="0"/>
              </a:spcBef>
            </a:pPr>
            <a:r>
              <a:rPr lang="en-US" sz="4344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Step 3</a:t>
            </a:r>
          </a:p>
        </p:txBody>
      </p:sp>
      <p:sp>
        <p:nvSpPr>
          <p:cNvPr id="34" name="Freeform 34"/>
          <p:cNvSpPr/>
          <p:nvPr/>
        </p:nvSpPr>
        <p:spPr>
          <a:xfrm rot="-10800000">
            <a:off x="0" y="8639786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5" name="AutoShape 35"/>
          <p:cNvSpPr/>
          <p:nvPr/>
        </p:nvSpPr>
        <p:spPr>
          <a:xfrm rot="-10800000">
            <a:off x="0" y="9663349"/>
            <a:ext cx="18288000" cy="1277606"/>
          </a:xfrm>
          <a:prstGeom prst="rect">
            <a:avLst/>
          </a:prstGeom>
          <a:solidFill>
            <a:srgbClr val="034C53"/>
          </a:solid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24795" y="3277330"/>
            <a:ext cx="2487699" cy="2894777"/>
            <a:chOff x="0" y="0"/>
            <a:chExt cx="6985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776260" y="3104488"/>
            <a:ext cx="2784769" cy="3240459"/>
            <a:chOff x="0" y="0"/>
            <a:chExt cx="6985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865095" y="5300096"/>
            <a:ext cx="2487699" cy="2894777"/>
            <a:chOff x="0" y="0"/>
            <a:chExt cx="6985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0" y="8633113"/>
            <a:ext cx="18288000" cy="2307842"/>
            <a:chOff x="0" y="0"/>
            <a:chExt cx="24384000" cy="3077122"/>
          </a:xfrm>
        </p:grpSpPr>
        <p:sp>
          <p:nvSpPr>
            <p:cNvPr id="12" name="Freeform 12"/>
            <p:cNvSpPr/>
            <p:nvPr/>
          </p:nvSpPr>
          <p:spPr>
            <a:xfrm rot="-10800000">
              <a:off x="0" y="0"/>
              <a:ext cx="24384000" cy="1526326"/>
            </a:xfrm>
            <a:custGeom>
              <a:avLst/>
              <a:gdLst/>
              <a:ahLst/>
              <a:cxnLst/>
              <a:rect l="l" t="t" r="r" b="b"/>
              <a:pathLst>
                <a:path w="24384000" h="1526326">
                  <a:moveTo>
                    <a:pt x="0" y="0"/>
                  </a:moveTo>
                  <a:lnTo>
                    <a:pt x="24384000" y="0"/>
                  </a:lnTo>
                  <a:lnTo>
                    <a:pt x="24384000" y="1526326"/>
                  </a:lnTo>
                  <a:lnTo>
                    <a:pt x="0" y="15263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25000"/>
              </a:blip>
              <a:stretch>
                <a:fillRect t="-155609"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AutoShape 13"/>
            <p:cNvSpPr/>
            <p:nvPr/>
          </p:nvSpPr>
          <p:spPr>
            <a:xfrm rot="-10800000">
              <a:off x="0" y="1373648"/>
              <a:ext cx="24384000" cy="1703474"/>
            </a:xfrm>
            <a:prstGeom prst="rect">
              <a:avLst/>
            </a:pr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5716560" y="5127254"/>
            <a:ext cx="2784769" cy="3240459"/>
            <a:chOff x="0" y="0"/>
            <a:chExt cx="6985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0023557" y="3277330"/>
            <a:ext cx="2487699" cy="2894777"/>
            <a:chOff x="0" y="0"/>
            <a:chExt cx="6985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 rot="-10800000">
            <a:off x="9875022" y="3104488"/>
            <a:ext cx="2784769" cy="3240459"/>
            <a:chOff x="0" y="0"/>
            <a:chExt cx="6985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846112" y="5300096"/>
            <a:ext cx="2487699" cy="2894777"/>
            <a:chOff x="0" y="0"/>
            <a:chExt cx="6985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 rot="-10800000">
            <a:off x="13697576" y="5127254"/>
            <a:ext cx="2784769" cy="3240459"/>
            <a:chOff x="0" y="0"/>
            <a:chExt cx="6985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98500" cy="812800"/>
            </a:xfrm>
            <a:custGeom>
              <a:avLst/>
              <a:gdLst/>
              <a:ahLst/>
              <a:cxnLst/>
              <a:rect l="l" t="t" r="r" b="b"/>
              <a:pathLst>
                <a:path w="698500" h="8128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111125"/>
              <a:ext cx="698500" cy="561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2299546" y="4063551"/>
            <a:ext cx="1757822" cy="1123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30"/>
              </a:lnSpc>
              <a:spcBef>
                <a:spcPct val="0"/>
              </a:spcBef>
            </a:pPr>
            <a:r>
              <a:rPr lang="en-US" sz="6592">
                <a:solidFill>
                  <a:srgbClr val="111111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01.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6221923" y="6056991"/>
            <a:ext cx="1823265" cy="1123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30"/>
              </a:lnSpc>
              <a:spcBef>
                <a:spcPct val="0"/>
              </a:spcBef>
            </a:pPr>
            <a:r>
              <a:rPr lang="en-US" sz="6592">
                <a:solidFill>
                  <a:srgbClr val="111111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02.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0418713" y="4044537"/>
            <a:ext cx="1755873" cy="1123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30"/>
              </a:lnSpc>
              <a:spcBef>
                <a:spcPct val="0"/>
              </a:spcBef>
            </a:pPr>
            <a:r>
              <a:rPr lang="en-US" sz="6592">
                <a:solidFill>
                  <a:srgbClr val="111111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03.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4254561" y="6056991"/>
            <a:ext cx="1755873" cy="1123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30"/>
              </a:lnSpc>
              <a:spcBef>
                <a:spcPct val="0"/>
              </a:spcBef>
            </a:pPr>
            <a:r>
              <a:rPr lang="en-US" sz="6592">
                <a:solidFill>
                  <a:srgbClr val="111111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04.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1484193" y="6704622"/>
            <a:ext cx="3368902" cy="1619287"/>
            <a:chOff x="0" y="-57149"/>
            <a:chExt cx="4491870" cy="2159049"/>
          </a:xfrm>
        </p:grpSpPr>
        <p:sp>
          <p:nvSpPr>
            <p:cNvPr id="34" name="TextBox 34"/>
            <p:cNvSpPr txBox="1"/>
            <p:nvPr/>
          </p:nvSpPr>
          <p:spPr>
            <a:xfrm>
              <a:off x="87429" y="-57149"/>
              <a:ext cx="4343177" cy="616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20"/>
                </a:lnSpc>
                <a:spcBef>
                  <a:spcPct val="0"/>
                </a:spcBef>
              </a:pPr>
              <a:r>
                <a:rPr lang="en-US" sz="2729" dirty="0" err="1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用户界面</a:t>
              </a:r>
              <a:r>
                <a:rPr lang="zh-CN" altLang="en-US" sz="2729" dirty="0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美化</a:t>
              </a:r>
              <a:endParaRPr lang="en-US" sz="2729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786015"/>
              <a:ext cx="4491870" cy="131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96"/>
                </a:lnSpc>
                <a:spcBef>
                  <a:spcPct val="0"/>
                </a:spcBef>
              </a:pPr>
              <a:r>
                <a:rPr lang="en-US" sz="1926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改进用户界面设计，使其更加直观易用，同时支持更多设备的屏幕尺寸。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517380" y="6704622"/>
            <a:ext cx="3467919" cy="1306725"/>
            <a:chOff x="0" y="-57149"/>
            <a:chExt cx="4623893" cy="1742300"/>
          </a:xfrm>
        </p:grpSpPr>
        <p:sp>
          <p:nvSpPr>
            <p:cNvPr id="37" name="TextBox 37"/>
            <p:cNvSpPr txBox="1"/>
            <p:nvPr/>
          </p:nvSpPr>
          <p:spPr>
            <a:xfrm>
              <a:off x="54965" y="-57149"/>
              <a:ext cx="4568928" cy="616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20"/>
                </a:lnSpc>
                <a:spcBef>
                  <a:spcPct val="0"/>
                </a:spcBef>
              </a:pPr>
              <a:r>
                <a:rPr lang="zh-CN" altLang="en-US" sz="2729" dirty="0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藻类种类丰富</a:t>
              </a:r>
              <a:endParaRPr lang="en-US" sz="2729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786015"/>
              <a:ext cx="4623893" cy="8991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96"/>
                </a:lnSpc>
                <a:spcBef>
                  <a:spcPct val="0"/>
                </a:spcBef>
              </a:pPr>
              <a:r>
                <a:rPr lang="zh-CN" altLang="en-US" sz="1926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大自然有着三万多种藻类，可以添加更多藻类实现更多特色交互。</a:t>
              </a:r>
              <a:endParaRPr lang="en-US" sz="1926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endParaRP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13376115" y="2790828"/>
            <a:ext cx="3427692" cy="1530250"/>
            <a:chOff x="0" y="0"/>
            <a:chExt cx="4570255" cy="2040333"/>
          </a:xfrm>
        </p:grpSpPr>
        <p:sp>
          <p:nvSpPr>
            <p:cNvPr id="40" name="TextBox 40"/>
            <p:cNvSpPr txBox="1"/>
            <p:nvPr/>
          </p:nvSpPr>
          <p:spPr>
            <a:xfrm>
              <a:off x="0" y="-57150"/>
              <a:ext cx="4570255" cy="599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20"/>
                </a:lnSpc>
                <a:spcBef>
                  <a:spcPct val="0"/>
                </a:spcBef>
              </a:pPr>
              <a:r>
                <a:rPr lang="en-US" sz="2729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图形优化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724448"/>
              <a:ext cx="4570255" cy="13158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96"/>
                </a:lnSpc>
                <a:spcBef>
                  <a:spcPct val="0"/>
                </a:spcBef>
              </a:pPr>
              <a:r>
                <a:rPr lang="en-US" sz="1926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提升游戏的视觉效果，优化渲染效果，使玩家在享受游戏的同时也能获得更好的视觉体验。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5404911" y="2747965"/>
            <a:ext cx="3427692" cy="1953048"/>
            <a:chOff x="0" y="-57151"/>
            <a:chExt cx="4570255" cy="2604065"/>
          </a:xfrm>
        </p:grpSpPr>
        <p:sp>
          <p:nvSpPr>
            <p:cNvPr id="43" name="TextBox 43"/>
            <p:cNvSpPr txBox="1"/>
            <p:nvPr/>
          </p:nvSpPr>
          <p:spPr>
            <a:xfrm>
              <a:off x="0" y="-57151"/>
              <a:ext cx="4570255" cy="6164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820"/>
                </a:lnSpc>
                <a:spcBef>
                  <a:spcPct val="0"/>
                </a:spcBef>
              </a:pPr>
              <a:r>
                <a:rPr lang="zh-CN" altLang="en-US" sz="2729" dirty="0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生态</a:t>
              </a:r>
              <a:r>
                <a:rPr lang="en-US" sz="2729" dirty="0" err="1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功能扩展</a:t>
              </a:r>
              <a:endParaRPr lang="en-US" sz="2729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724448"/>
              <a:ext cx="4570255" cy="18224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696"/>
                </a:lnSpc>
                <a:spcBef>
                  <a:spcPct val="0"/>
                </a:spcBef>
              </a:pPr>
              <a:r>
                <a:rPr lang="zh-CN" altLang="en-US" sz="1926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大自然的情况比游戏更加复杂，有更多独特的生态机制。</a:t>
              </a:r>
              <a:r>
                <a:rPr lang="en-US" sz="1926" dirty="0" err="1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考虑增加更多类型</a:t>
              </a:r>
              <a:r>
                <a:rPr lang="zh-CN" altLang="en-US" sz="1926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机制</a:t>
              </a:r>
              <a:r>
                <a:rPr lang="en-US" sz="1926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，</a:t>
              </a:r>
              <a:r>
                <a:rPr lang="en-US" sz="1926" dirty="0" err="1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为游戏增添更多策略元素</a:t>
              </a:r>
              <a:r>
                <a:rPr lang="en-US" sz="1926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。</a:t>
              </a:r>
            </a:p>
          </p:txBody>
        </p:sp>
      </p:grpSp>
      <p:sp>
        <p:nvSpPr>
          <p:cNvPr id="45" name="TextBox 45"/>
          <p:cNvSpPr txBox="1"/>
          <p:nvPr/>
        </p:nvSpPr>
        <p:spPr>
          <a:xfrm>
            <a:off x="1484193" y="748033"/>
            <a:ext cx="11735136" cy="854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67"/>
              </a:lnSpc>
              <a:spcBef>
                <a:spcPct val="0"/>
              </a:spcBef>
            </a:pPr>
            <a:r>
              <a:rPr lang="en-US" sz="4976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未来改进方向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0029277"/>
            <a:ext cx="18288000" cy="257723"/>
          </a:xfrm>
          <a:prstGeom prst="rect">
            <a:avLst/>
          </a:prstGeom>
          <a:solidFill>
            <a:srgbClr val="FFDCD5"/>
          </a:solidFill>
        </p:spPr>
        <p:txBody>
          <a:bodyPr/>
          <a:lstStyle/>
          <a:p>
            <a:endParaRPr lang="zh-CN" altLang="en-US"/>
          </a:p>
        </p:txBody>
      </p:sp>
      <p:sp>
        <p:nvSpPr>
          <p:cNvPr id="3" name="AutoShape 3"/>
          <p:cNvSpPr/>
          <p:nvPr/>
        </p:nvSpPr>
        <p:spPr>
          <a:xfrm>
            <a:off x="1449305" y="8572500"/>
            <a:ext cx="15389390" cy="0"/>
          </a:xfrm>
          <a:prstGeom prst="line">
            <a:avLst/>
          </a:prstGeom>
          <a:ln w="28575" cap="flat">
            <a:solidFill>
              <a:srgbClr val="FFDCD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449305" y="5086350"/>
            <a:ext cx="15389390" cy="1693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99"/>
              </a:lnSpc>
            </a:pPr>
            <a:r>
              <a:rPr lang="en-US" sz="10799" spc="1079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谢谢您的观看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49305" y="6675141"/>
            <a:ext cx="15389390" cy="997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51"/>
              </a:lnSpc>
            </a:pPr>
            <a:r>
              <a:rPr lang="en-US" sz="5899" b="1" spc="294">
                <a:solidFill>
                  <a:srgbClr val="F9F3F3"/>
                </a:solidFill>
                <a:latin typeface="Aharoni CLM Bold"/>
                <a:ea typeface="Aharoni CLM Bold"/>
                <a:cs typeface="Aharoni CLM Bold"/>
                <a:sym typeface="Aharoni CLM Bold"/>
              </a:rPr>
              <a:t>Thank you for watching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0"/>
            <a:ext cx="18288000" cy="3167667"/>
            <a:chOff x="0" y="0"/>
            <a:chExt cx="4692566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92566" cy="812800"/>
            </a:xfrm>
            <a:custGeom>
              <a:avLst/>
              <a:gdLst/>
              <a:ahLst/>
              <a:cxnLst/>
              <a:rect l="l" t="t" r="r" b="b"/>
              <a:pathLst>
                <a:path w="4692566" h="812800">
                  <a:moveTo>
                    <a:pt x="0" y="0"/>
                  </a:moveTo>
                  <a:lnTo>
                    <a:pt x="4692566" y="0"/>
                  </a:lnTo>
                  <a:lnTo>
                    <a:pt x="469256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200932" y="2224599"/>
            <a:ext cx="1886137" cy="1886137"/>
            <a:chOff x="0" y="0"/>
            <a:chExt cx="2514849" cy="2514849"/>
          </a:xfrm>
        </p:grpSpPr>
        <p:grpSp>
          <p:nvGrpSpPr>
            <p:cNvPr id="12" name="Group 12"/>
            <p:cNvGrpSpPr>
              <a:grpSpLocks noChangeAspect="1"/>
            </p:cNvGrpSpPr>
            <p:nvPr/>
          </p:nvGrpSpPr>
          <p:grpSpPr>
            <a:xfrm>
              <a:off x="0" y="0"/>
              <a:ext cx="2514849" cy="2514849"/>
              <a:chOff x="-2540" y="-2540"/>
              <a:chExt cx="6355080" cy="635508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034C53"/>
              </a:solidFill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4" name="Freeform 14"/>
            <p:cNvSpPr/>
            <p:nvPr/>
          </p:nvSpPr>
          <p:spPr>
            <a:xfrm>
              <a:off x="88242" y="88242"/>
              <a:ext cx="2338366" cy="2338366"/>
            </a:xfrm>
            <a:custGeom>
              <a:avLst/>
              <a:gdLst/>
              <a:ahLst/>
              <a:cxnLst/>
              <a:rect l="l" t="t" r="r" b="b"/>
              <a:pathLst>
                <a:path w="2338366" h="2338366">
                  <a:moveTo>
                    <a:pt x="0" y="0"/>
                  </a:moveTo>
                  <a:lnTo>
                    <a:pt x="2338365" y="0"/>
                  </a:lnTo>
                  <a:lnTo>
                    <a:pt x="2338365" y="2338365"/>
                  </a:lnTo>
                  <a:lnTo>
                    <a:pt x="0" y="233836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362641" y="674939"/>
              <a:ext cx="1789567" cy="1485318"/>
            </a:xfrm>
            <a:custGeom>
              <a:avLst/>
              <a:gdLst/>
              <a:ahLst/>
              <a:cxnLst/>
              <a:rect l="l" t="t" r="r" b="b"/>
              <a:pathLst>
                <a:path w="1789567" h="1485318">
                  <a:moveTo>
                    <a:pt x="0" y="0"/>
                  </a:moveTo>
                  <a:lnTo>
                    <a:pt x="1789567" y="0"/>
                  </a:lnTo>
                  <a:lnTo>
                    <a:pt x="1789567" y="1485319"/>
                  </a:lnTo>
                  <a:lnTo>
                    <a:pt x="0" y="14853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768032" y="354591"/>
              <a:ext cx="978784" cy="1298445"/>
            </a:xfrm>
            <a:custGeom>
              <a:avLst/>
              <a:gdLst/>
              <a:ahLst/>
              <a:cxnLst/>
              <a:rect l="l" t="t" r="r" b="b"/>
              <a:pathLst>
                <a:path w="978784" h="1298445">
                  <a:moveTo>
                    <a:pt x="0" y="0"/>
                  </a:moveTo>
                  <a:lnTo>
                    <a:pt x="978784" y="0"/>
                  </a:lnTo>
                  <a:lnTo>
                    <a:pt x="978784" y="1298445"/>
                  </a:lnTo>
                  <a:lnTo>
                    <a:pt x="0" y="12984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17" name="图片 16" descr="徽标&#10;&#10;AI 生成的内容可能不正确。">
            <a:extLst>
              <a:ext uri="{FF2B5EF4-FFF2-40B4-BE49-F238E27FC236}">
                <a16:creationId xmlns:a16="http://schemas.microsoft.com/office/drawing/2014/main" id="{E994E141-A40D-242F-5343-81CA25180A93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5979" y="1624257"/>
            <a:ext cx="2796040" cy="277718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787630" y="2151377"/>
            <a:ext cx="0" cy="1002959"/>
          </a:xfrm>
          <a:prstGeom prst="line">
            <a:avLst/>
          </a:prstGeom>
          <a:ln w="38100" cap="flat">
            <a:solidFill>
              <a:srgbClr val="FFDCD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322500" y="1891855"/>
            <a:ext cx="2183421" cy="1277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14"/>
              </a:lnSpc>
              <a:spcBef>
                <a:spcPct val="0"/>
              </a:spcBef>
            </a:pPr>
            <a:r>
              <a:rPr lang="en-US" sz="7438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目录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17874" y="2027552"/>
            <a:ext cx="3805742" cy="1019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278"/>
              </a:lnSpc>
              <a:spcBef>
                <a:spcPct val="0"/>
              </a:spcBef>
            </a:pPr>
            <a:r>
              <a:rPr lang="en-US" sz="5913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Content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1061567" y="2129923"/>
            <a:ext cx="5367223" cy="7128377"/>
            <a:chOff x="0" y="0"/>
            <a:chExt cx="812800" cy="10795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079505"/>
            </a:xfrm>
            <a:custGeom>
              <a:avLst/>
              <a:gdLst/>
              <a:ahLst/>
              <a:cxnLst/>
              <a:rect l="l" t="t" r="r" b="b"/>
              <a:pathLst>
                <a:path w="812800" h="1079505">
                  <a:moveTo>
                    <a:pt x="23079" y="0"/>
                  </a:moveTo>
                  <a:lnTo>
                    <a:pt x="789721" y="0"/>
                  </a:lnTo>
                  <a:cubicBezTo>
                    <a:pt x="795842" y="0"/>
                    <a:pt x="801712" y="2432"/>
                    <a:pt x="806040" y="6760"/>
                  </a:cubicBezTo>
                  <a:cubicBezTo>
                    <a:pt x="810368" y="11088"/>
                    <a:pt x="812800" y="16958"/>
                    <a:pt x="812800" y="23079"/>
                  </a:cubicBezTo>
                  <a:lnTo>
                    <a:pt x="812800" y="1056426"/>
                  </a:lnTo>
                  <a:cubicBezTo>
                    <a:pt x="812800" y="1062547"/>
                    <a:pt x="810368" y="1068417"/>
                    <a:pt x="806040" y="1072745"/>
                  </a:cubicBezTo>
                  <a:cubicBezTo>
                    <a:pt x="801712" y="1077074"/>
                    <a:pt x="795842" y="1079505"/>
                    <a:pt x="789721" y="1079505"/>
                  </a:cubicBezTo>
                  <a:lnTo>
                    <a:pt x="23079" y="1079505"/>
                  </a:lnTo>
                  <a:cubicBezTo>
                    <a:pt x="10333" y="1079505"/>
                    <a:pt x="0" y="1069172"/>
                    <a:pt x="0" y="1056426"/>
                  </a:cubicBezTo>
                  <a:lnTo>
                    <a:pt x="0" y="23079"/>
                  </a:lnTo>
                  <a:cubicBezTo>
                    <a:pt x="0" y="16958"/>
                    <a:pt x="2432" y="11088"/>
                    <a:pt x="6760" y="6760"/>
                  </a:cubicBezTo>
                  <a:cubicBezTo>
                    <a:pt x="11088" y="2432"/>
                    <a:pt x="16958" y="0"/>
                    <a:pt x="2307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AutoShape 7"/>
          <p:cNvSpPr/>
          <p:nvPr/>
        </p:nvSpPr>
        <p:spPr>
          <a:xfrm>
            <a:off x="1417750" y="4112332"/>
            <a:ext cx="8089954" cy="0"/>
          </a:xfrm>
          <a:prstGeom prst="line">
            <a:avLst/>
          </a:prstGeom>
          <a:ln w="38100" cap="flat">
            <a:solidFill>
              <a:srgbClr val="FFDCD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TextBox 8"/>
          <p:cNvSpPr txBox="1"/>
          <p:nvPr/>
        </p:nvSpPr>
        <p:spPr>
          <a:xfrm>
            <a:off x="1417750" y="5306624"/>
            <a:ext cx="1887831" cy="844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43"/>
              </a:lnSpc>
              <a:spcBef>
                <a:spcPct val="0"/>
              </a:spcBef>
            </a:pPr>
            <a:r>
              <a:rPr lang="en-US" sz="4959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01 /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17750" y="8188746"/>
            <a:ext cx="1887831" cy="844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43"/>
              </a:lnSpc>
              <a:spcBef>
                <a:spcPct val="0"/>
              </a:spcBef>
            </a:pPr>
            <a:r>
              <a:rPr lang="en-US" sz="4959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03 /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17750" y="6747685"/>
            <a:ext cx="1887831" cy="844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43"/>
              </a:lnSpc>
              <a:spcBef>
                <a:spcPct val="0"/>
              </a:spcBef>
            </a:pPr>
            <a:r>
              <a:rPr lang="en-US" sz="4959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02 /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305580" y="5203614"/>
            <a:ext cx="5838420" cy="86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38"/>
              </a:lnSpc>
            </a:pPr>
            <a:r>
              <a:rPr lang="en-US" sz="3719" dirty="0" err="1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游戏概述</a:t>
            </a:r>
            <a:endParaRPr lang="en-US" sz="3719" dirty="0">
              <a:solidFill>
                <a:srgbClr val="F9F3F3"/>
              </a:solidFill>
              <a:latin typeface="字由点字典黑"/>
              <a:ea typeface="字由点字典黑"/>
              <a:cs typeface="字由点字典黑"/>
              <a:sym typeface="字由点字典黑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305580" y="8086049"/>
            <a:ext cx="5838420" cy="86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38"/>
              </a:lnSpc>
            </a:pPr>
            <a:r>
              <a:rPr lang="en-US" sz="3719" dirty="0" err="1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开发历程</a:t>
            </a:r>
            <a:endParaRPr lang="en-US" sz="3719" dirty="0">
              <a:solidFill>
                <a:srgbClr val="F9F3F3"/>
              </a:solidFill>
              <a:latin typeface="字由点字典黑"/>
              <a:ea typeface="字由点字典黑"/>
              <a:cs typeface="字由点字典黑"/>
              <a:sym typeface="字由点字典黑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305580" y="6644675"/>
            <a:ext cx="5795086" cy="86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38"/>
              </a:lnSpc>
            </a:pPr>
            <a:r>
              <a:rPr lang="en-US" sz="3719" dirty="0" err="1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游戏核心机制</a:t>
            </a:r>
            <a:r>
              <a:rPr lang="zh-CN" altLang="en-US" sz="3719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与代码</a:t>
            </a:r>
            <a:endParaRPr lang="en-US" sz="3719" dirty="0">
              <a:solidFill>
                <a:srgbClr val="F9F3F3"/>
              </a:solidFill>
              <a:latin typeface="字由点字典黑"/>
              <a:ea typeface="字由点字典黑"/>
              <a:cs typeface="字由点字典黑"/>
              <a:sym typeface="字由点字典黑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0" y="498822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5" name="AutoShape 15"/>
          <p:cNvSpPr/>
          <p:nvPr/>
        </p:nvSpPr>
        <p:spPr>
          <a:xfrm>
            <a:off x="0" y="-664276"/>
            <a:ext cx="18288000" cy="1277606"/>
          </a:xfrm>
          <a:prstGeom prst="rect">
            <a:avLst/>
          </a:prstGeom>
          <a:solidFill>
            <a:srgbClr val="034C53"/>
          </a:solidFill>
        </p:spPr>
        <p:txBody>
          <a:bodyPr/>
          <a:lstStyle/>
          <a:p>
            <a:endParaRPr lang="zh-CN" altLang="en-US"/>
          </a:p>
        </p:txBody>
      </p:sp>
      <p:pic>
        <p:nvPicPr>
          <p:cNvPr id="17" name="图片 16" descr="图片包含 岩石, 草, 游泳, 绿色&#10;&#10;AI 生成的内容可能不正确。">
            <a:extLst>
              <a:ext uri="{FF2B5EF4-FFF2-40B4-BE49-F238E27FC236}">
                <a16:creationId xmlns:a16="http://schemas.microsoft.com/office/drawing/2014/main" id="{A72D6321-E721-AAB0-98A0-D2749CA859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11" r="18702"/>
          <a:stretch/>
        </p:blipFill>
        <p:spPr>
          <a:xfrm>
            <a:off x="10319657" y="2038984"/>
            <a:ext cx="7434943" cy="73801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158589" y="3578518"/>
            <a:ext cx="291560" cy="3644174"/>
            <a:chOff x="0" y="0"/>
            <a:chExt cx="36122" cy="4514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122" cy="451489"/>
            </a:xfrm>
            <a:custGeom>
              <a:avLst/>
              <a:gdLst/>
              <a:ahLst/>
              <a:cxnLst/>
              <a:rect l="l" t="t" r="r" b="b"/>
              <a:pathLst>
                <a:path w="36122" h="451489">
                  <a:moveTo>
                    <a:pt x="0" y="0"/>
                  </a:moveTo>
                  <a:lnTo>
                    <a:pt x="36122" y="0"/>
                  </a:lnTo>
                  <a:lnTo>
                    <a:pt x="36122" y="451489"/>
                  </a:lnTo>
                  <a:lnTo>
                    <a:pt x="0" y="451489"/>
                  </a:ln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6122" cy="480064"/>
            </a:xfrm>
            <a:prstGeom prst="rect">
              <a:avLst/>
            </a:prstGeom>
          </p:spPr>
          <p:txBody>
            <a:bodyPr lIns="97069" tIns="97069" rIns="97069" bIns="97069" rtlCol="0" anchor="t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92288" y="2421900"/>
            <a:ext cx="5973259" cy="6836400"/>
            <a:chOff x="0" y="0"/>
            <a:chExt cx="866841" cy="9921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66841" cy="992101"/>
            </a:xfrm>
            <a:custGeom>
              <a:avLst/>
              <a:gdLst/>
              <a:ahLst/>
              <a:cxnLst/>
              <a:rect l="l" t="t" r="r" b="b"/>
              <a:pathLst>
                <a:path w="866841" h="992101">
                  <a:moveTo>
                    <a:pt x="20738" y="0"/>
                  </a:moveTo>
                  <a:lnTo>
                    <a:pt x="846104" y="0"/>
                  </a:lnTo>
                  <a:cubicBezTo>
                    <a:pt x="857557" y="0"/>
                    <a:pt x="866841" y="9285"/>
                    <a:pt x="866841" y="20738"/>
                  </a:cubicBezTo>
                  <a:lnTo>
                    <a:pt x="866841" y="971363"/>
                  </a:lnTo>
                  <a:cubicBezTo>
                    <a:pt x="866841" y="976863"/>
                    <a:pt x="864657" y="982138"/>
                    <a:pt x="860768" y="986027"/>
                  </a:cubicBezTo>
                  <a:cubicBezTo>
                    <a:pt x="856879" y="989916"/>
                    <a:pt x="851604" y="992101"/>
                    <a:pt x="846104" y="992101"/>
                  </a:cubicBezTo>
                  <a:lnTo>
                    <a:pt x="20738" y="992101"/>
                  </a:lnTo>
                  <a:cubicBezTo>
                    <a:pt x="15238" y="992101"/>
                    <a:pt x="9963" y="989916"/>
                    <a:pt x="6074" y="986027"/>
                  </a:cubicBezTo>
                  <a:cubicBezTo>
                    <a:pt x="2185" y="982138"/>
                    <a:pt x="0" y="976863"/>
                    <a:pt x="0" y="971363"/>
                  </a:cubicBezTo>
                  <a:lnTo>
                    <a:pt x="0" y="20738"/>
                  </a:lnTo>
                  <a:cubicBezTo>
                    <a:pt x="0" y="15238"/>
                    <a:pt x="2185" y="9963"/>
                    <a:pt x="6074" y="6074"/>
                  </a:cubicBezTo>
                  <a:cubicBezTo>
                    <a:pt x="9963" y="2185"/>
                    <a:pt x="15238" y="0"/>
                    <a:pt x="207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961814" y="3017775"/>
            <a:ext cx="2758662" cy="1891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432"/>
              </a:lnSpc>
              <a:spcBef>
                <a:spcPct val="0"/>
              </a:spcBef>
            </a:pPr>
            <a:r>
              <a:rPr lang="en-US" sz="11023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961814" y="4906765"/>
            <a:ext cx="7833974" cy="3278813"/>
            <a:chOff x="0" y="0"/>
            <a:chExt cx="10445298" cy="4371751"/>
          </a:xfrm>
        </p:grpSpPr>
        <p:sp>
          <p:nvSpPr>
            <p:cNvPr id="9" name="TextBox 9"/>
            <p:cNvSpPr txBox="1"/>
            <p:nvPr/>
          </p:nvSpPr>
          <p:spPr>
            <a:xfrm>
              <a:off x="0" y="-133350"/>
              <a:ext cx="10445298" cy="14279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959"/>
                </a:lnSpc>
                <a:spcBef>
                  <a:spcPct val="0"/>
                </a:spcBef>
              </a:pPr>
              <a:r>
                <a:rPr lang="en-US" sz="6399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游戏概述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758303"/>
              <a:ext cx="10445298" cy="26134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spc="111" dirty="0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algae</a:t>
              </a:r>
              <a:r>
                <a:rPr lang="en-US" sz="2799" spc="111" dirty="0">
                  <a:solidFill>
                    <a:srgbClr val="F9F3F3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是一个策略性强的藻类生态游戏。通过在网格中布局不同类型的藻类，玩家需要管理资源并利用藻类的特性，以达成通关目标，享受策略与趣味并存的体验。</a:t>
              </a:r>
            </a:p>
          </p:txBody>
        </p:sp>
      </p:grpSp>
      <p:sp>
        <p:nvSpPr>
          <p:cNvPr id="11" name="Freeform 11"/>
          <p:cNvSpPr/>
          <p:nvPr/>
        </p:nvSpPr>
        <p:spPr>
          <a:xfrm>
            <a:off x="0" y="498822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AutoShape 12"/>
          <p:cNvSpPr/>
          <p:nvPr/>
        </p:nvSpPr>
        <p:spPr>
          <a:xfrm>
            <a:off x="0" y="-664276"/>
            <a:ext cx="18288000" cy="1277606"/>
          </a:xfrm>
          <a:prstGeom prst="rect">
            <a:avLst/>
          </a:prstGeom>
          <a:solidFill>
            <a:srgbClr val="FFDCD5"/>
          </a:solidFill>
        </p:spPr>
        <p:txBody>
          <a:bodyPr/>
          <a:lstStyle/>
          <a:p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A45465CA-10B4-980A-9F5D-FC96EB9DB1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21740"/>
            <a:ext cx="8041045" cy="69365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47572" y="1998001"/>
            <a:ext cx="4651111" cy="7496289"/>
            <a:chOff x="0" y="0"/>
            <a:chExt cx="475864" cy="76696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5864" cy="766960"/>
            </a:xfrm>
            <a:custGeom>
              <a:avLst/>
              <a:gdLst/>
              <a:ahLst/>
              <a:cxnLst/>
              <a:rect l="l" t="t" r="r" b="b"/>
              <a:pathLst>
                <a:path w="475864" h="766960">
                  <a:moveTo>
                    <a:pt x="11652" y="0"/>
                  </a:moveTo>
                  <a:lnTo>
                    <a:pt x="464212" y="0"/>
                  </a:lnTo>
                  <a:cubicBezTo>
                    <a:pt x="470647" y="0"/>
                    <a:pt x="475864" y="5217"/>
                    <a:pt x="475864" y="11652"/>
                  </a:cubicBezTo>
                  <a:lnTo>
                    <a:pt x="475864" y="755308"/>
                  </a:lnTo>
                  <a:cubicBezTo>
                    <a:pt x="475864" y="761743"/>
                    <a:pt x="470647" y="766960"/>
                    <a:pt x="464212" y="766960"/>
                  </a:cubicBezTo>
                  <a:lnTo>
                    <a:pt x="11652" y="766960"/>
                  </a:lnTo>
                  <a:cubicBezTo>
                    <a:pt x="5217" y="766960"/>
                    <a:pt x="0" y="761743"/>
                    <a:pt x="0" y="755308"/>
                  </a:cubicBezTo>
                  <a:lnTo>
                    <a:pt x="0" y="11652"/>
                  </a:lnTo>
                  <a:cubicBezTo>
                    <a:pt x="0" y="5217"/>
                    <a:pt x="5217" y="0"/>
                    <a:pt x="11652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75864" cy="7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2477958" y="1998001"/>
            <a:ext cx="4651111" cy="7496289"/>
            <a:chOff x="0" y="0"/>
            <a:chExt cx="475864" cy="76696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75864" cy="766960"/>
            </a:xfrm>
            <a:custGeom>
              <a:avLst/>
              <a:gdLst/>
              <a:ahLst/>
              <a:cxnLst/>
              <a:rect l="l" t="t" r="r" b="b"/>
              <a:pathLst>
                <a:path w="475864" h="766960">
                  <a:moveTo>
                    <a:pt x="11652" y="0"/>
                  </a:moveTo>
                  <a:lnTo>
                    <a:pt x="464212" y="0"/>
                  </a:lnTo>
                  <a:cubicBezTo>
                    <a:pt x="470647" y="0"/>
                    <a:pt x="475864" y="5217"/>
                    <a:pt x="475864" y="11652"/>
                  </a:cubicBezTo>
                  <a:lnTo>
                    <a:pt x="475864" y="755308"/>
                  </a:lnTo>
                  <a:cubicBezTo>
                    <a:pt x="475864" y="761743"/>
                    <a:pt x="470647" y="766960"/>
                    <a:pt x="464212" y="766960"/>
                  </a:cubicBezTo>
                  <a:lnTo>
                    <a:pt x="11652" y="766960"/>
                  </a:lnTo>
                  <a:cubicBezTo>
                    <a:pt x="5217" y="766960"/>
                    <a:pt x="0" y="761743"/>
                    <a:pt x="0" y="755308"/>
                  </a:cubicBezTo>
                  <a:lnTo>
                    <a:pt x="0" y="11652"/>
                  </a:lnTo>
                  <a:cubicBezTo>
                    <a:pt x="0" y="5217"/>
                    <a:pt x="5217" y="0"/>
                    <a:pt x="11652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75864" cy="7955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896224" y="1383489"/>
            <a:ext cx="1229026" cy="122902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4C5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1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158250" y="1383489"/>
            <a:ext cx="1229026" cy="122902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4C53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9"/>
                </a:lnSpc>
              </a:pPr>
              <a:r>
                <a:rPr lang="en-US" sz="2799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2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896224" y="3657143"/>
            <a:ext cx="3353807" cy="4207459"/>
            <a:chOff x="0" y="-76200"/>
            <a:chExt cx="4471743" cy="5609945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76200"/>
              <a:ext cx="4471743" cy="15612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111111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策略与生态的结合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999444"/>
              <a:ext cx="4471743" cy="35343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60"/>
                </a:lnSpc>
              </a:pPr>
              <a:r>
                <a:rPr lang="en-US" sz="2600" dirty="0" err="1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游戏设计</a:t>
              </a:r>
              <a:r>
                <a:rPr lang="zh-CN" altLang="en-US" sz="2600" dirty="0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思路来源于大自然</a:t>
              </a:r>
              <a:r>
                <a:rPr lang="en-US" sz="2600" dirty="0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，</a:t>
              </a:r>
              <a:r>
                <a:rPr lang="en-US" sz="2600" dirty="0" err="1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玩家需在理解藻类生态特性的基础上进行策略布局，实现资源优化</a:t>
              </a:r>
              <a:r>
                <a:rPr lang="en-US" sz="2600" dirty="0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。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126610" y="3657143"/>
            <a:ext cx="3353807" cy="3130241"/>
            <a:chOff x="0" y="-76200"/>
            <a:chExt cx="4471743" cy="4173654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76200"/>
              <a:ext cx="4471743" cy="7764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759"/>
                </a:lnSpc>
                <a:spcBef>
                  <a:spcPct val="0"/>
                </a:spcBef>
              </a:pPr>
              <a:r>
                <a:rPr lang="en-US" sz="3399" dirty="0" err="1">
                  <a:solidFill>
                    <a:srgbClr val="111111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趣味性与</a:t>
              </a:r>
              <a:r>
                <a:rPr lang="zh-CN" altLang="en-US" sz="3399" dirty="0">
                  <a:solidFill>
                    <a:srgbClr val="111111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挑战性</a:t>
              </a:r>
              <a:endParaRPr lang="en-US" sz="3399" dirty="0">
                <a:solidFill>
                  <a:srgbClr val="111111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1999444"/>
              <a:ext cx="4471743" cy="20980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60"/>
                </a:lnSpc>
              </a:pPr>
              <a:r>
                <a:rPr lang="zh-CN" altLang="en-US" sz="2600" dirty="0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通过不同藻类之间搭配特性，挑战分数极限值</a:t>
              </a:r>
              <a:r>
                <a:rPr lang="en-US" sz="2600" dirty="0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。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158931" y="1874176"/>
            <a:ext cx="3321305" cy="215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680"/>
              </a:lnSpc>
              <a:spcBef>
                <a:spcPct val="0"/>
              </a:spcBef>
            </a:pPr>
            <a:r>
              <a:rPr lang="en-US" sz="620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游戏设计理念</a:t>
            </a:r>
          </a:p>
        </p:txBody>
      </p:sp>
      <p:sp>
        <p:nvSpPr>
          <p:cNvPr id="21" name="Freeform 21"/>
          <p:cNvSpPr/>
          <p:nvPr/>
        </p:nvSpPr>
        <p:spPr>
          <a:xfrm>
            <a:off x="0" y="498822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22" name="AutoShape 22"/>
          <p:cNvSpPr/>
          <p:nvPr/>
        </p:nvSpPr>
        <p:spPr>
          <a:xfrm>
            <a:off x="0" y="-664276"/>
            <a:ext cx="18288000" cy="1277606"/>
          </a:xfrm>
          <a:prstGeom prst="rect">
            <a:avLst/>
          </a:prstGeom>
          <a:solidFill>
            <a:srgbClr val="FFDCD5"/>
          </a:solid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8A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05144" y="3867206"/>
            <a:ext cx="4691401" cy="5428961"/>
            <a:chOff x="0" y="0"/>
            <a:chExt cx="479986" cy="55544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79986" cy="555447"/>
            </a:xfrm>
            <a:custGeom>
              <a:avLst/>
              <a:gdLst/>
              <a:ahLst/>
              <a:cxnLst/>
              <a:rect l="l" t="t" r="r" b="b"/>
              <a:pathLst>
                <a:path w="479986" h="555447">
                  <a:moveTo>
                    <a:pt x="11552" y="0"/>
                  </a:moveTo>
                  <a:lnTo>
                    <a:pt x="468434" y="0"/>
                  </a:lnTo>
                  <a:cubicBezTo>
                    <a:pt x="471498" y="0"/>
                    <a:pt x="474436" y="1217"/>
                    <a:pt x="476603" y="3383"/>
                  </a:cubicBezTo>
                  <a:cubicBezTo>
                    <a:pt x="478769" y="5550"/>
                    <a:pt x="479986" y="8488"/>
                    <a:pt x="479986" y="11552"/>
                  </a:cubicBezTo>
                  <a:lnTo>
                    <a:pt x="479986" y="543896"/>
                  </a:lnTo>
                  <a:cubicBezTo>
                    <a:pt x="479986" y="550276"/>
                    <a:pt x="474814" y="555447"/>
                    <a:pt x="468434" y="555447"/>
                  </a:cubicBezTo>
                  <a:lnTo>
                    <a:pt x="11552" y="555447"/>
                  </a:lnTo>
                  <a:cubicBezTo>
                    <a:pt x="8488" y="555447"/>
                    <a:pt x="5550" y="554230"/>
                    <a:pt x="3383" y="552064"/>
                  </a:cubicBezTo>
                  <a:cubicBezTo>
                    <a:pt x="1217" y="549898"/>
                    <a:pt x="0" y="546959"/>
                    <a:pt x="0" y="543896"/>
                  </a:cubicBezTo>
                  <a:lnTo>
                    <a:pt x="0" y="11552"/>
                  </a:lnTo>
                  <a:cubicBezTo>
                    <a:pt x="0" y="8488"/>
                    <a:pt x="1217" y="5550"/>
                    <a:pt x="3383" y="3383"/>
                  </a:cubicBezTo>
                  <a:cubicBezTo>
                    <a:pt x="5550" y="1217"/>
                    <a:pt x="8488" y="0"/>
                    <a:pt x="11552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479986" cy="5840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761507" y="3867206"/>
            <a:ext cx="4691401" cy="5428961"/>
            <a:chOff x="0" y="0"/>
            <a:chExt cx="479986" cy="55544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79986" cy="555447"/>
            </a:xfrm>
            <a:custGeom>
              <a:avLst/>
              <a:gdLst/>
              <a:ahLst/>
              <a:cxnLst/>
              <a:rect l="l" t="t" r="r" b="b"/>
              <a:pathLst>
                <a:path w="479986" h="555447">
                  <a:moveTo>
                    <a:pt x="11552" y="0"/>
                  </a:moveTo>
                  <a:lnTo>
                    <a:pt x="468434" y="0"/>
                  </a:lnTo>
                  <a:cubicBezTo>
                    <a:pt x="471498" y="0"/>
                    <a:pt x="474436" y="1217"/>
                    <a:pt x="476603" y="3383"/>
                  </a:cubicBezTo>
                  <a:cubicBezTo>
                    <a:pt x="478769" y="5550"/>
                    <a:pt x="479986" y="8488"/>
                    <a:pt x="479986" y="11552"/>
                  </a:cubicBezTo>
                  <a:lnTo>
                    <a:pt x="479986" y="543896"/>
                  </a:lnTo>
                  <a:cubicBezTo>
                    <a:pt x="479986" y="550276"/>
                    <a:pt x="474814" y="555447"/>
                    <a:pt x="468434" y="555447"/>
                  </a:cubicBezTo>
                  <a:lnTo>
                    <a:pt x="11552" y="555447"/>
                  </a:lnTo>
                  <a:cubicBezTo>
                    <a:pt x="8488" y="555447"/>
                    <a:pt x="5550" y="554230"/>
                    <a:pt x="3383" y="552064"/>
                  </a:cubicBezTo>
                  <a:cubicBezTo>
                    <a:pt x="1217" y="549898"/>
                    <a:pt x="0" y="546959"/>
                    <a:pt x="0" y="543896"/>
                  </a:cubicBezTo>
                  <a:lnTo>
                    <a:pt x="0" y="11552"/>
                  </a:lnTo>
                  <a:cubicBezTo>
                    <a:pt x="0" y="8488"/>
                    <a:pt x="1217" y="5550"/>
                    <a:pt x="3383" y="3383"/>
                  </a:cubicBezTo>
                  <a:cubicBezTo>
                    <a:pt x="5550" y="1217"/>
                    <a:pt x="8488" y="0"/>
                    <a:pt x="11552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79986" cy="5840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317870" y="3867206"/>
            <a:ext cx="4691401" cy="5428961"/>
            <a:chOff x="0" y="0"/>
            <a:chExt cx="479986" cy="55544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79986" cy="555447"/>
            </a:xfrm>
            <a:custGeom>
              <a:avLst/>
              <a:gdLst/>
              <a:ahLst/>
              <a:cxnLst/>
              <a:rect l="l" t="t" r="r" b="b"/>
              <a:pathLst>
                <a:path w="479986" h="555447">
                  <a:moveTo>
                    <a:pt x="11552" y="0"/>
                  </a:moveTo>
                  <a:lnTo>
                    <a:pt x="468434" y="0"/>
                  </a:lnTo>
                  <a:cubicBezTo>
                    <a:pt x="471498" y="0"/>
                    <a:pt x="474436" y="1217"/>
                    <a:pt x="476603" y="3383"/>
                  </a:cubicBezTo>
                  <a:cubicBezTo>
                    <a:pt x="478769" y="5550"/>
                    <a:pt x="479986" y="8488"/>
                    <a:pt x="479986" y="11552"/>
                  </a:cubicBezTo>
                  <a:lnTo>
                    <a:pt x="479986" y="543896"/>
                  </a:lnTo>
                  <a:cubicBezTo>
                    <a:pt x="479986" y="550276"/>
                    <a:pt x="474814" y="555447"/>
                    <a:pt x="468434" y="555447"/>
                  </a:cubicBezTo>
                  <a:lnTo>
                    <a:pt x="11552" y="555447"/>
                  </a:lnTo>
                  <a:cubicBezTo>
                    <a:pt x="8488" y="555447"/>
                    <a:pt x="5550" y="554230"/>
                    <a:pt x="3383" y="552064"/>
                  </a:cubicBezTo>
                  <a:cubicBezTo>
                    <a:pt x="1217" y="549898"/>
                    <a:pt x="0" y="546959"/>
                    <a:pt x="0" y="543896"/>
                  </a:cubicBezTo>
                  <a:lnTo>
                    <a:pt x="0" y="11552"/>
                  </a:lnTo>
                  <a:cubicBezTo>
                    <a:pt x="0" y="8488"/>
                    <a:pt x="1217" y="5550"/>
                    <a:pt x="3383" y="3383"/>
                  </a:cubicBezTo>
                  <a:cubicBezTo>
                    <a:pt x="5550" y="1217"/>
                    <a:pt x="8488" y="0"/>
                    <a:pt x="11552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479986" cy="5840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2884370" y="3252693"/>
            <a:ext cx="1229026" cy="1229026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4C5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759"/>
                </a:lnSpc>
                <a:spcBef>
                  <a:spcPct val="0"/>
                </a:spcBef>
              </a:pPr>
              <a:r>
                <a:rPr lang="en-US" sz="3399" b="1">
                  <a:solidFill>
                    <a:srgbClr val="F9F3F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339179" y="3252693"/>
            <a:ext cx="1229026" cy="122902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4C53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 b="1">
                  <a:solidFill>
                    <a:srgbClr val="F9F3F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913706" y="3252693"/>
            <a:ext cx="1229026" cy="1229026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4C53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-9525"/>
              <a:ext cx="660400" cy="746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4759"/>
                </a:lnSpc>
                <a:spcBef>
                  <a:spcPct val="0"/>
                </a:spcBef>
              </a:pPr>
              <a:r>
                <a:rPr lang="en-US" sz="3399" b="1">
                  <a:solidFill>
                    <a:srgbClr val="F9F3F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3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832894" y="5388718"/>
            <a:ext cx="3435901" cy="2740849"/>
            <a:chOff x="0" y="0"/>
            <a:chExt cx="4581201" cy="3654466"/>
          </a:xfrm>
        </p:grpSpPr>
        <p:sp>
          <p:nvSpPr>
            <p:cNvPr id="21" name="TextBox 21"/>
            <p:cNvSpPr txBox="1"/>
            <p:nvPr/>
          </p:nvSpPr>
          <p:spPr>
            <a:xfrm>
              <a:off x="0" y="-76200"/>
              <a:ext cx="4581201" cy="7611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111111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基础操作指南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1246969"/>
              <a:ext cx="4581201" cy="24074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玩家通过点击格子来放置或移除藻类，每个格子只能放置一种类型的藻类。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441374" y="5388718"/>
            <a:ext cx="3435901" cy="2283649"/>
            <a:chOff x="0" y="0"/>
            <a:chExt cx="4581201" cy="3044866"/>
          </a:xfrm>
        </p:grpSpPr>
        <p:sp>
          <p:nvSpPr>
            <p:cNvPr id="24" name="TextBox 24"/>
            <p:cNvSpPr txBox="1"/>
            <p:nvPr/>
          </p:nvSpPr>
          <p:spPr>
            <a:xfrm>
              <a:off x="0" y="-76200"/>
              <a:ext cx="4581201" cy="7611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111111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资源管理策略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1246969"/>
              <a:ext cx="4581201" cy="17978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玩家需要合理分配光照和营养资源，以保持藻类的生长和产量。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2960944" y="5331568"/>
            <a:ext cx="3435901" cy="2354288"/>
            <a:chOff x="0" y="-76200"/>
            <a:chExt cx="4581201" cy="3139052"/>
          </a:xfrm>
        </p:grpSpPr>
        <p:sp>
          <p:nvSpPr>
            <p:cNvPr id="27" name="TextBox 27"/>
            <p:cNvSpPr txBox="1"/>
            <p:nvPr/>
          </p:nvSpPr>
          <p:spPr>
            <a:xfrm>
              <a:off x="0" y="-76200"/>
              <a:ext cx="4581201" cy="7611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759"/>
                </a:lnSpc>
                <a:spcBef>
                  <a:spcPct val="0"/>
                </a:spcBef>
              </a:pPr>
              <a:r>
                <a:rPr lang="en-US" sz="3399">
                  <a:solidFill>
                    <a:srgbClr val="111111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特殊藻类使用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1246970"/>
              <a:ext cx="4581201" cy="18158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 dirty="0" err="1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部分特殊藻类具有独特能力，如加速周围藻类的</a:t>
              </a:r>
              <a:r>
                <a:rPr lang="zh-CN" altLang="en-US" sz="2600" dirty="0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产出</a:t>
              </a:r>
              <a:r>
                <a:rPr lang="en-US" sz="2600" dirty="0">
                  <a:solidFill>
                    <a:srgbClr val="111111"/>
                  </a:solidFill>
                  <a:latin typeface="字由点字典黑"/>
                  <a:ea typeface="字由点字典黑"/>
                  <a:cs typeface="字由点字典黑"/>
                  <a:sym typeface="字由点字典黑"/>
                </a:rPr>
                <a:t>。</a:t>
              </a: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3488088" y="1519741"/>
            <a:ext cx="11311823" cy="1061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680"/>
              </a:lnSpc>
              <a:spcBef>
                <a:spcPct val="0"/>
              </a:spcBef>
            </a:pPr>
            <a:r>
              <a:rPr lang="en-US" sz="620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游戏玩法详解</a:t>
            </a:r>
          </a:p>
        </p:txBody>
      </p:sp>
      <p:sp>
        <p:nvSpPr>
          <p:cNvPr id="30" name="Freeform 30"/>
          <p:cNvSpPr/>
          <p:nvPr/>
        </p:nvSpPr>
        <p:spPr>
          <a:xfrm>
            <a:off x="0" y="498822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31" name="AutoShape 31"/>
          <p:cNvSpPr/>
          <p:nvPr/>
        </p:nvSpPr>
        <p:spPr>
          <a:xfrm>
            <a:off x="0" y="-664276"/>
            <a:ext cx="18288000" cy="1277606"/>
          </a:xfrm>
          <a:prstGeom prst="rect">
            <a:avLst/>
          </a:prstGeom>
          <a:solidFill>
            <a:srgbClr val="FFDCD5"/>
          </a:solidFill>
        </p:spPr>
        <p:txBody>
          <a:bodyPr/>
          <a:lstStyle/>
          <a:p>
            <a:endParaRPr lang="zh-CN" altLang="en-US"/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F184BF6A-A67D-FA63-B801-55FD664610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2" t="3333" r="27067" b="4849"/>
          <a:stretch/>
        </p:blipFill>
        <p:spPr>
          <a:xfrm>
            <a:off x="1778358" y="1786556"/>
            <a:ext cx="3441049" cy="3120087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6DB9098A-886F-D3F9-1208-740A4505E5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2932" y="2547189"/>
            <a:ext cx="2635385" cy="5943905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F8B23655-2862-7EDE-9B7E-6509D7DB74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87302" y="1776428"/>
            <a:ext cx="3975304" cy="51247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8A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9783" y="4503914"/>
            <a:ext cx="3990095" cy="3990095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104662" tIns="104662" rIns="104662" bIns="104662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247442" y="4503914"/>
            <a:ext cx="3990095" cy="399009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34C53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104662" tIns="104662" rIns="104662" bIns="104662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050463" y="4503914"/>
            <a:ext cx="3990095" cy="399009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104662" tIns="104662" rIns="104662" bIns="104662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sp>
        <p:nvSpPr>
          <p:cNvPr id="11" name="AutoShape 11"/>
          <p:cNvSpPr/>
          <p:nvPr/>
        </p:nvSpPr>
        <p:spPr>
          <a:xfrm flipV="1">
            <a:off x="2513491" y="5861011"/>
            <a:ext cx="662679" cy="0"/>
          </a:xfrm>
          <a:prstGeom prst="line">
            <a:avLst/>
          </a:prstGeom>
          <a:ln w="38100" cap="flat">
            <a:solidFill>
              <a:srgbClr val="034C5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AutoShape 12"/>
          <p:cNvSpPr/>
          <p:nvPr/>
        </p:nvSpPr>
        <p:spPr>
          <a:xfrm flipV="1">
            <a:off x="6714171" y="5861011"/>
            <a:ext cx="662679" cy="0"/>
          </a:xfrm>
          <a:prstGeom prst="line">
            <a:avLst/>
          </a:prstGeom>
          <a:ln w="38100" cap="flat">
            <a:solidFill>
              <a:srgbClr val="034C5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AutoShape 13"/>
          <p:cNvSpPr/>
          <p:nvPr/>
        </p:nvSpPr>
        <p:spPr>
          <a:xfrm flipV="1">
            <a:off x="10911150" y="5861011"/>
            <a:ext cx="662679" cy="0"/>
          </a:xfrm>
          <a:prstGeom prst="line">
            <a:avLst/>
          </a:prstGeom>
          <a:ln w="38100" cap="flat">
            <a:solidFill>
              <a:srgbClr val="FFDCD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4" name="Group 14"/>
          <p:cNvGrpSpPr/>
          <p:nvPr/>
        </p:nvGrpSpPr>
        <p:grpSpPr>
          <a:xfrm>
            <a:off x="13448122" y="4503914"/>
            <a:ext cx="3990095" cy="3990095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104662" tIns="104662" rIns="104662" bIns="104662" rtlCol="0" anchor="ctr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V="1">
            <a:off x="15111830" y="5861011"/>
            <a:ext cx="662679" cy="0"/>
          </a:xfrm>
          <a:prstGeom prst="line">
            <a:avLst/>
          </a:prstGeom>
          <a:ln w="38100" cap="flat">
            <a:solidFill>
              <a:srgbClr val="034C5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TextBox 18"/>
          <p:cNvSpPr txBox="1"/>
          <p:nvPr/>
        </p:nvSpPr>
        <p:spPr>
          <a:xfrm>
            <a:off x="1443474" y="5059072"/>
            <a:ext cx="2802713" cy="397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98"/>
              </a:lnSpc>
              <a:spcBef>
                <a:spcPct val="0"/>
              </a:spcBef>
            </a:pPr>
            <a:r>
              <a:rPr lang="en-US" sz="2356">
                <a:solidFill>
                  <a:srgbClr val="111111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资源管理策略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644154" y="5059072"/>
            <a:ext cx="2802713" cy="397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98"/>
              </a:lnSpc>
              <a:spcBef>
                <a:spcPct val="0"/>
              </a:spcBef>
            </a:pPr>
            <a:r>
              <a:rPr lang="en-US" sz="2356">
                <a:solidFill>
                  <a:srgbClr val="111111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利用藻类特性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841133" y="5059072"/>
            <a:ext cx="2802713" cy="397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98"/>
              </a:lnSpc>
              <a:spcBef>
                <a:spcPct val="0"/>
              </a:spcBef>
            </a:pPr>
            <a:r>
              <a:rPr lang="zh-CN" altLang="en-US" sz="2356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光照资源</a:t>
            </a:r>
            <a:r>
              <a:rPr lang="en-US" sz="2356" dirty="0" err="1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策略</a:t>
            </a:r>
            <a:endParaRPr lang="en-US" sz="2356" dirty="0">
              <a:solidFill>
                <a:srgbClr val="F9F3F3"/>
              </a:solidFill>
              <a:latin typeface="字由点字典黑 Bold"/>
              <a:ea typeface="字由点字典黑 Bold"/>
              <a:cs typeface="字由点字典黑 Bold"/>
              <a:sym typeface="字由点字典黑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041813" y="5059072"/>
            <a:ext cx="2802713" cy="397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98"/>
              </a:lnSpc>
              <a:spcBef>
                <a:spcPct val="0"/>
              </a:spcBef>
            </a:pPr>
            <a:r>
              <a:rPr lang="zh-CN" altLang="en-US" sz="2356" dirty="0">
                <a:solidFill>
                  <a:srgbClr val="111111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最大目标</a:t>
            </a:r>
            <a:r>
              <a:rPr lang="en-US" sz="2356" dirty="0" err="1">
                <a:solidFill>
                  <a:srgbClr val="111111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策略</a:t>
            </a:r>
            <a:endParaRPr lang="en-US" sz="2356" dirty="0">
              <a:solidFill>
                <a:srgbClr val="111111"/>
              </a:solidFill>
              <a:latin typeface="字由点字典黑 Bold"/>
              <a:ea typeface="字由点字典黑 Bold"/>
              <a:cs typeface="字由点字典黑 Bold"/>
              <a:sym typeface="字由点字典黑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443474" y="6175336"/>
            <a:ext cx="2802713" cy="1417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91"/>
              </a:lnSpc>
              <a:spcBef>
                <a:spcPct val="0"/>
              </a:spcBef>
            </a:pPr>
            <a:r>
              <a:rPr lang="en-US" sz="1993" dirty="0" err="1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在游戏中，资源管理是关键。合理分配光照和营养资源，可以提高藻类的生长效率，从而增加产量</a:t>
            </a:r>
            <a:r>
              <a:rPr lang="en-US" sz="1993" dirty="0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。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644154" y="6175336"/>
            <a:ext cx="2802713" cy="1417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91"/>
              </a:lnSpc>
              <a:spcBef>
                <a:spcPct val="0"/>
              </a:spcBef>
            </a:pPr>
            <a:r>
              <a:rPr lang="en-US" sz="1993" dirty="0" err="1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不同类型的藻类具有不同的生长特性</a:t>
            </a:r>
            <a:r>
              <a:rPr lang="zh-CN" altLang="en-US" sz="1993" dirty="0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，</a:t>
            </a:r>
            <a:r>
              <a:rPr lang="en-US" sz="1993" dirty="0" err="1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选择合适的藻类布局，可以更好地应对挑战</a:t>
            </a:r>
            <a:r>
              <a:rPr lang="en-US" sz="1993" dirty="0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。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841133" y="6175336"/>
            <a:ext cx="2802713" cy="1417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91"/>
              </a:lnSpc>
              <a:spcBef>
                <a:spcPct val="0"/>
              </a:spcBef>
            </a:pPr>
            <a:r>
              <a:rPr lang="zh-CN" altLang="en-US" sz="1993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不同藻类有不同的遮光，</a:t>
            </a:r>
            <a:r>
              <a:rPr lang="en-US" sz="1993" dirty="0" err="1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适时调整藻类布局，可以更好地适应</a:t>
            </a:r>
            <a:r>
              <a:rPr lang="zh-CN" altLang="en-US" sz="1993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不同光照情况</a:t>
            </a:r>
            <a:r>
              <a:rPr lang="en-US" sz="1993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。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4041813" y="6175336"/>
            <a:ext cx="2802713" cy="2135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91"/>
              </a:lnSpc>
              <a:spcBef>
                <a:spcPct val="0"/>
              </a:spcBef>
            </a:pPr>
            <a:r>
              <a:rPr lang="en-US" sz="1993" dirty="0" err="1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游戏不仅是短期产量的竞争，更需要考虑长期规划。合理规划每一</a:t>
            </a:r>
            <a:r>
              <a:rPr lang="zh-CN" altLang="en-US" sz="1993" dirty="0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部分藻类</a:t>
            </a:r>
            <a:r>
              <a:rPr lang="en-US" sz="1993" dirty="0" err="1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的布局，为</a:t>
            </a:r>
            <a:r>
              <a:rPr lang="zh-CN" altLang="en-US" sz="1993" dirty="0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获取最高分数</a:t>
            </a:r>
            <a:r>
              <a:rPr lang="en-US" sz="1993" dirty="0" err="1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打下基础</a:t>
            </a:r>
            <a:r>
              <a:rPr lang="en-US" sz="1993" dirty="0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，</a:t>
            </a:r>
            <a:r>
              <a:rPr lang="zh-CN" altLang="en-US" sz="1993" dirty="0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成为通关之后的挑战</a:t>
            </a:r>
            <a:r>
              <a:rPr lang="en-US" sz="1993" dirty="0">
                <a:solidFill>
                  <a:srgbClr val="111111"/>
                </a:solidFill>
                <a:latin typeface="字由点字典黑"/>
                <a:ea typeface="字由点字典黑"/>
                <a:cs typeface="字由点字典黑"/>
                <a:sym typeface="字由点字典黑"/>
              </a:rPr>
              <a:t>。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780208" y="1975344"/>
            <a:ext cx="12727584" cy="962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66"/>
              </a:lnSpc>
              <a:spcBef>
                <a:spcPct val="0"/>
              </a:spcBef>
            </a:pPr>
            <a:r>
              <a:rPr lang="en-US" sz="5618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游戏策略解析</a:t>
            </a:r>
          </a:p>
        </p:txBody>
      </p:sp>
      <p:sp>
        <p:nvSpPr>
          <p:cNvPr id="27" name="Freeform 27"/>
          <p:cNvSpPr/>
          <p:nvPr/>
        </p:nvSpPr>
        <p:spPr>
          <a:xfrm>
            <a:off x="0" y="498822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28" name="AutoShape 28"/>
          <p:cNvSpPr/>
          <p:nvPr/>
        </p:nvSpPr>
        <p:spPr>
          <a:xfrm>
            <a:off x="0" y="-664276"/>
            <a:ext cx="18288000" cy="1277606"/>
          </a:xfrm>
          <a:prstGeom prst="rect">
            <a:avLst/>
          </a:prstGeom>
          <a:solidFill>
            <a:srgbClr val="034C53"/>
          </a:solidFill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95001" y="3578518"/>
            <a:ext cx="291560" cy="3644174"/>
            <a:chOff x="0" y="0"/>
            <a:chExt cx="36122" cy="4514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122" cy="451489"/>
            </a:xfrm>
            <a:custGeom>
              <a:avLst/>
              <a:gdLst/>
              <a:ahLst/>
              <a:cxnLst/>
              <a:rect l="l" t="t" r="r" b="b"/>
              <a:pathLst>
                <a:path w="36122" h="451489">
                  <a:moveTo>
                    <a:pt x="0" y="0"/>
                  </a:moveTo>
                  <a:lnTo>
                    <a:pt x="36122" y="0"/>
                  </a:lnTo>
                  <a:lnTo>
                    <a:pt x="36122" y="451489"/>
                  </a:lnTo>
                  <a:lnTo>
                    <a:pt x="0" y="451489"/>
                  </a:lnTo>
                  <a:close/>
                </a:path>
              </a:pathLst>
            </a:custGeom>
            <a:solidFill>
              <a:srgbClr val="FFDCD5"/>
            </a:solidFill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6122" cy="480064"/>
            </a:xfrm>
            <a:prstGeom prst="rect">
              <a:avLst/>
            </a:prstGeom>
          </p:spPr>
          <p:txBody>
            <a:bodyPr lIns="97069" tIns="97069" rIns="97069" bIns="97069" rtlCol="0" anchor="t"/>
            <a:lstStyle/>
            <a:p>
              <a:pPr algn="ctr">
                <a:lnSpc>
                  <a:spcPts val="167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2421900"/>
            <a:ext cx="5973259" cy="6836400"/>
            <a:chOff x="0" y="0"/>
            <a:chExt cx="866841" cy="9921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66841" cy="992101"/>
            </a:xfrm>
            <a:custGeom>
              <a:avLst/>
              <a:gdLst/>
              <a:ahLst/>
              <a:cxnLst/>
              <a:rect l="l" t="t" r="r" b="b"/>
              <a:pathLst>
                <a:path w="866841" h="992101">
                  <a:moveTo>
                    <a:pt x="20738" y="0"/>
                  </a:moveTo>
                  <a:lnTo>
                    <a:pt x="846104" y="0"/>
                  </a:lnTo>
                  <a:cubicBezTo>
                    <a:pt x="857557" y="0"/>
                    <a:pt x="866841" y="9285"/>
                    <a:pt x="866841" y="20738"/>
                  </a:cubicBezTo>
                  <a:lnTo>
                    <a:pt x="866841" y="971363"/>
                  </a:lnTo>
                  <a:cubicBezTo>
                    <a:pt x="866841" y="976863"/>
                    <a:pt x="864657" y="982138"/>
                    <a:pt x="860768" y="986027"/>
                  </a:cubicBezTo>
                  <a:cubicBezTo>
                    <a:pt x="856879" y="989916"/>
                    <a:pt x="851604" y="992101"/>
                    <a:pt x="846104" y="992101"/>
                  </a:cubicBezTo>
                  <a:lnTo>
                    <a:pt x="20738" y="992101"/>
                  </a:lnTo>
                  <a:cubicBezTo>
                    <a:pt x="15238" y="992101"/>
                    <a:pt x="9963" y="989916"/>
                    <a:pt x="6074" y="986027"/>
                  </a:cubicBezTo>
                  <a:cubicBezTo>
                    <a:pt x="2185" y="982138"/>
                    <a:pt x="0" y="976863"/>
                    <a:pt x="0" y="971363"/>
                  </a:cubicBezTo>
                  <a:lnTo>
                    <a:pt x="0" y="20738"/>
                  </a:lnTo>
                  <a:cubicBezTo>
                    <a:pt x="0" y="15238"/>
                    <a:pt x="2185" y="9963"/>
                    <a:pt x="6074" y="6074"/>
                  </a:cubicBezTo>
                  <a:cubicBezTo>
                    <a:pt x="9963" y="2185"/>
                    <a:pt x="15238" y="0"/>
                    <a:pt x="2073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798226" y="3017775"/>
            <a:ext cx="2758662" cy="1888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432"/>
              </a:lnSpc>
              <a:spcBef>
                <a:spcPct val="0"/>
              </a:spcBef>
            </a:pPr>
            <a:r>
              <a:rPr lang="en-US" sz="11023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rPr>
              <a:t>02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798226" y="4806753"/>
            <a:ext cx="8133898" cy="1893228"/>
            <a:chOff x="0" y="-133349"/>
            <a:chExt cx="10845198" cy="2524304"/>
          </a:xfrm>
        </p:grpSpPr>
        <p:sp>
          <p:nvSpPr>
            <p:cNvPr id="9" name="TextBox 9"/>
            <p:cNvSpPr txBox="1"/>
            <p:nvPr/>
          </p:nvSpPr>
          <p:spPr>
            <a:xfrm>
              <a:off x="0" y="-133349"/>
              <a:ext cx="10845198" cy="14571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959"/>
                </a:lnSpc>
                <a:spcBef>
                  <a:spcPct val="0"/>
                </a:spcBef>
              </a:pPr>
              <a:r>
                <a:rPr lang="en-US" sz="6399" dirty="0" err="1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游戏核心机制</a:t>
              </a:r>
              <a:r>
                <a:rPr lang="zh-CN" altLang="en-US" sz="6399" dirty="0">
                  <a:solidFill>
                    <a:srgbClr val="F9F3F3"/>
                  </a:solidFill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与代码</a:t>
              </a:r>
              <a:endParaRPr lang="en-US" sz="6399" dirty="0">
                <a:solidFill>
                  <a:srgbClr val="F9F3F3"/>
                </a:solidFill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758303"/>
              <a:ext cx="10845198" cy="632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endParaRPr lang="en-US" sz="2799" spc="111" dirty="0">
                <a:solidFill>
                  <a:srgbClr val="F9F3F3"/>
                </a:solidFill>
                <a:latin typeface="字由点字典黑"/>
                <a:ea typeface="字由点字典黑"/>
                <a:cs typeface="字由点字典黑"/>
                <a:sym typeface="字由点字典黑"/>
              </a:endParaRPr>
            </a:p>
          </p:txBody>
        </p:sp>
      </p:grpSp>
      <p:sp>
        <p:nvSpPr>
          <p:cNvPr id="11" name="Freeform 11"/>
          <p:cNvSpPr/>
          <p:nvPr/>
        </p:nvSpPr>
        <p:spPr>
          <a:xfrm>
            <a:off x="0" y="498822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endParaRPr lang="zh-CN" altLang="en-US"/>
          </a:p>
        </p:txBody>
      </p:sp>
      <p:sp>
        <p:nvSpPr>
          <p:cNvPr id="12" name="AutoShape 12"/>
          <p:cNvSpPr/>
          <p:nvPr/>
        </p:nvSpPr>
        <p:spPr>
          <a:xfrm>
            <a:off x="0" y="-664276"/>
            <a:ext cx="18288000" cy="1277606"/>
          </a:xfrm>
          <a:prstGeom prst="rect">
            <a:avLst/>
          </a:prstGeom>
          <a:solidFill>
            <a:srgbClr val="FFDCD5"/>
          </a:solidFill>
        </p:spPr>
        <p:txBody>
          <a:bodyPr/>
          <a:lstStyle/>
          <a:p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88F8D26-D240-6E29-5C38-7C08621E8F9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3133"/>
          <a:stretch/>
        </p:blipFill>
        <p:spPr>
          <a:xfrm>
            <a:off x="762000" y="1965082"/>
            <a:ext cx="6239959" cy="72932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1ACA3B-102C-5D25-74C3-A8A578A55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0">
            <a:extLst>
              <a:ext uri="{FF2B5EF4-FFF2-40B4-BE49-F238E27FC236}">
                <a16:creationId xmlns:a16="http://schemas.microsoft.com/office/drawing/2014/main" id="{BB32F0D5-6D13-672B-67F8-AFC0EFB38369}"/>
              </a:ext>
            </a:extLst>
          </p:cNvPr>
          <p:cNvSpPr txBox="1"/>
          <p:nvPr/>
        </p:nvSpPr>
        <p:spPr>
          <a:xfrm>
            <a:off x="8798226" y="6225493"/>
            <a:ext cx="8133898" cy="474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919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99" b="0" i="0" u="none" strike="noStrike" kern="1200" cap="none" spc="111" normalizeH="0" baseline="0" noProof="0" dirty="0">
              <a:ln>
                <a:noFill/>
              </a:ln>
              <a:solidFill>
                <a:srgbClr val="F9F3F3"/>
              </a:solidFill>
              <a:effectLst/>
              <a:uLnTx/>
              <a:uFillTx/>
              <a:latin typeface="字由点字典黑"/>
              <a:ea typeface="字由点字典黑"/>
              <a:cs typeface="字由点字典黑"/>
              <a:sym typeface="字由点字典黑"/>
            </a:endParaRP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61800074-CB79-6999-9054-3474C6E1C71E}"/>
              </a:ext>
            </a:extLst>
          </p:cNvPr>
          <p:cNvSpPr/>
          <p:nvPr/>
        </p:nvSpPr>
        <p:spPr>
          <a:xfrm>
            <a:off x="0" y="498822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AutoShape 12">
            <a:extLst>
              <a:ext uri="{FF2B5EF4-FFF2-40B4-BE49-F238E27FC236}">
                <a16:creationId xmlns:a16="http://schemas.microsoft.com/office/drawing/2014/main" id="{90592D68-0D1B-5283-3901-12BE81D63F9E}"/>
              </a:ext>
            </a:extLst>
          </p:cNvPr>
          <p:cNvSpPr/>
          <p:nvPr/>
        </p:nvSpPr>
        <p:spPr>
          <a:xfrm>
            <a:off x="0" y="-664276"/>
            <a:ext cx="18288000" cy="1277606"/>
          </a:xfrm>
          <a:prstGeom prst="rect">
            <a:avLst/>
          </a:prstGeom>
          <a:solidFill>
            <a:srgbClr val="FFDCD5"/>
          </a:solid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4" name="图片 13" descr="图示&#10;&#10;AI 生成的内容可能不正确。">
            <a:extLst>
              <a:ext uri="{FF2B5EF4-FFF2-40B4-BE49-F238E27FC236}">
                <a16:creationId xmlns:a16="http://schemas.microsoft.com/office/drawing/2014/main" id="{7B6A03CA-77A8-FA3C-D913-7B1446FCFA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204189"/>
            <a:ext cx="18287999" cy="3749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657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E31E46-132C-7736-5B4F-28696A1DB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>
            <a:extLst>
              <a:ext uri="{FF2B5EF4-FFF2-40B4-BE49-F238E27FC236}">
                <a16:creationId xmlns:a16="http://schemas.microsoft.com/office/drawing/2014/main" id="{19B1C0EE-C9F2-A21D-073D-BD93384BDCA3}"/>
              </a:ext>
            </a:extLst>
          </p:cNvPr>
          <p:cNvGrpSpPr/>
          <p:nvPr/>
        </p:nvGrpSpPr>
        <p:grpSpPr>
          <a:xfrm>
            <a:off x="5077051" y="7658100"/>
            <a:ext cx="9152847" cy="2121715"/>
            <a:chOff x="0" y="-437998"/>
            <a:chExt cx="12203797" cy="2828953"/>
          </a:xfrm>
        </p:grpSpPr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E3D8B458-0FB4-0586-67C6-35C2535C097C}"/>
                </a:ext>
              </a:extLst>
            </p:cNvPr>
            <p:cNvSpPr txBox="1"/>
            <p:nvPr/>
          </p:nvSpPr>
          <p:spPr>
            <a:xfrm>
              <a:off x="1358599" y="-437998"/>
              <a:ext cx="10845198" cy="14571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895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399" b="0" i="0" u="none" strike="noStrike" kern="1200" cap="none" spc="0" normalizeH="0" baseline="0" noProof="0" dirty="0">
                  <a:ln>
                    <a:noFill/>
                  </a:ln>
                  <a:solidFill>
                    <a:srgbClr val="F9F3F3"/>
                  </a:solidFill>
                  <a:effectLst/>
                  <a:uLnTx/>
                  <a:uFillTx/>
                  <a:latin typeface="字由点字典黑 Bold"/>
                  <a:ea typeface="字由点字典黑 Bold"/>
                  <a:cs typeface="字由点字典黑 Bold"/>
                  <a:sym typeface="字由点字典黑 Bold"/>
                </a:rPr>
                <a:t>介绍视频与源代码</a:t>
              </a:r>
              <a:endParaRPr kumimoji="0" lang="en-US" sz="6399" b="0" i="0" u="none" strike="noStrike" kern="1200" cap="none" spc="0" normalizeH="0" baseline="0" noProof="0" dirty="0">
                <a:ln>
                  <a:noFill/>
                </a:ln>
                <a:solidFill>
                  <a:srgbClr val="F9F3F3"/>
                </a:solidFill>
                <a:effectLst/>
                <a:uLnTx/>
                <a:uFillTx/>
                <a:latin typeface="字由点字典黑 Bold"/>
                <a:ea typeface="字由点字典黑 Bold"/>
                <a:cs typeface="字由点字典黑 Bold"/>
                <a:sym typeface="字由点字典黑 Bold"/>
              </a:endParaRPr>
            </a:p>
          </p:txBody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F938DD79-17EB-FF98-60ED-41FD7B8C5A04}"/>
                </a:ext>
              </a:extLst>
            </p:cNvPr>
            <p:cNvSpPr txBox="1"/>
            <p:nvPr/>
          </p:nvSpPr>
          <p:spPr>
            <a:xfrm>
              <a:off x="0" y="1758303"/>
              <a:ext cx="10845198" cy="6326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3919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99" b="0" i="0" u="none" strike="noStrike" kern="1200" cap="none" spc="111" normalizeH="0" baseline="0" noProof="0" dirty="0">
                <a:ln>
                  <a:noFill/>
                </a:ln>
                <a:solidFill>
                  <a:srgbClr val="F9F3F3"/>
                </a:solidFill>
                <a:effectLst/>
                <a:uLnTx/>
                <a:uFillTx/>
                <a:latin typeface="字由点字典黑"/>
                <a:ea typeface="字由点字典黑"/>
                <a:cs typeface="字由点字典黑"/>
                <a:sym typeface="字由点字典黑"/>
              </a:endParaRPr>
            </a:p>
          </p:txBody>
        </p:sp>
      </p:grpSp>
      <p:sp>
        <p:nvSpPr>
          <p:cNvPr id="11" name="Freeform 11">
            <a:extLst>
              <a:ext uri="{FF2B5EF4-FFF2-40B4-BE49-F238E27FC236}">
                <a16:creationId xmlns:a16="http://schemas.microsoft.com/office/drawing/2014/main" id="{3A9CCB80-D72B-9B7F-4D23-23A1C2C5D9CC}"/>
              </a:ext>
            </a:extLst>
          </p:cNvPr>
          <p:cNvSpPr/>
          <p:nvPr/>
        </p:nvSpPr>
        <p:spPr>
          <a:xfrm>
            <a:off x="0" y="498822"/>
            <a:ext cx="18288000" cy="1144744"/>
          </a:xfrm>
          <a:custGeom>
            <a:avLst/>
            <a:gdLst/>
            <a:ahLst/>
            <a:cxnLst/>
            <a:rect l="l" t="t" r="r" b="b"/>
            <a:pathLst>
              <a:path w="18288000" h="1144744">
                <a:moveTo>
                  <a:pt x="0" y="0"/>
                </a:moveTo>
                <a:lnTo>
                  <a:pt x="18288000" y="0"/>
                </a:lnTo>
                <a:lnTo>
                  <a:pt x="18288000" y="1144744"/>
                </a:lnTo>
                <a:lnTo>
                  <a:pt x="0" y="11447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5000"/>
            </a:blip>
            <a:stretch>
              <a:fillRect t="-155609"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AutoShape 12">
            <a:extLst>
              <a:ext uri="{FF2B5EF4-FFF2-40B4-BE49-F238E27FC236}">
                <a16:creationId xmlns:a16="http://schemas.microsoft.com/office/drawing/2014/main" id="{7FF5CF11-63F5-5E32-5675-D655DF0FF46B}"/>
              </a:ext>
            </a:extLst>
          </p:cNvPr>
          <p:cNvSpPr/>
          <p:nvPr/>
        </p:nvSpPr>
        <p:spPr>
          <a:xfrm>
            <a:off x="0" y="-664276"/>
            <a:ext cx="18288000" cy="1277606"/>
          </a:xfrm>
          <a:prstGeom prst="rect">
            <a:avLst/>
          </a:prstGeom>
          <a:solidFill>
            <a:srgbClr val="FFDCD5"/>
          </a:solid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182C597-0F1E-8A76-416F-3368BB846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40" y="613330"/>
            <a:ext cx="6470555" cy="5607814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2A7A49B-53B4-153E-ED8E-59902E2797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8515" y="613330"/>
            <a:ext cx="11897708" cy="643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319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360</Words>
  <Application>Microsoft Office PowerPoint</Application>
  <PresentationFormat>自定义</PresentationFormat>
  <Paragraphs>77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3" baseType="lpstr">
      <vt:lpstr>Segoe WPC</vt:lpstr>
      <vt:lpstr>Aharoni CLM</vt:lpstr>
      <vt:lpstr>字由点字典黑 Medium</vt:lpstr>
      <vt:lpstr>字由点字典黑 Bold</vt:lpstr>
      <vt:lpstr>字由点字典黑</vt:lpstr>
      <vt:lpstr>Arial</vt:lpstr>
      <vt:lpstr>Arimo Bold</vt:lpstr>
      <vt:lpstr>Calibri</vt:lpstr>
      <vt:lpstr>Aharoni CLM Bold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俊轩 邹</cp:lastModifiedBy>
  <cp:revision>2</cp:revision>
  <dcterms:created xsi:type="dcterms:W3CDTF">2006-08-16T00:00:00Z</dcterms:created>
  <dcterms:modified xsi:type="dcterms:W3CDTF">2025-05-21T12:15:55Z</dcterms:modified>
  <dc:identifier>DAGoE5BqP0s</dc:identifier>
</cp:coreProperties>
</file>

<file path=docProps/thumbnail.jpeg>
</file>